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65" r:id="rId4"/>
    <p:sldMasterId id="2147484410" r:id="rId5"/>
    <p:sldMasterId id="2147484601" r:id="rId6"/>
    <p:sldMasterId id="2147484623" r:id="rId7"/>
    <p:sldMasterId id="2147484645" r:id="rId8"/>
    <p:sldMasterId id="2147484498" r:id="rId9"/>
  </p:sldMasterIdLst>
  <p:notesMasterIdLst>
    <p:notesMasterId r:id="rId42"/>
  </p:notesMasterIdLst>
  <p:handoutMasterIdLst>
    <p:handoutMasterId r:id="rId43"/>
  </p:handoutMasterIdLst>
  <p:sldIdLst>
    <p:sldId id="263" r:id="rId10"/>
    <p:sldId id="2147472606" r:id="rId11"/>
    <p:sldId id="2147472599" r:id="rId12"/>
    <p:sldId id="2147472580" r:id="rId13"/>
    <p:sldId id="2147472584" r:id="rId14"/>
    <p:sldId id="2147472586" r:id="rId15"/>
    <p:sldId id="2147472627" r:id="rId16"/>
    <p:sldId id="2147472600" r:id="rId17"/>
    <p:sldId id="2147472598" r:id="rId18"/>
    <p:sldId id="2147472597" r:id="rId19"/>
    <p:sldId id="2147472602" r:id="rId20"/>
    <p:sldId id="2147472587" r:id="rId21"/>
    <p:sldId id="2147472588" r:id="rId22"/>
    <p:sldId id="2147472611" r:id="rId23"/>
    <p:sldId id="2147472610" r:id="rId24"/>
    <p:sldId id="2147472608" r:id="rId25"/>
    <p:sldId id="2147472612" r:id="rId26"/>
    <p:sldId id="2147472625" r:id="rId27"/>
    <p:sldId id="2147472590" r:id="rId28"/>
    <p:sldId id="2147472603" r:id="rId29"/>
    <p:sldId id="2147472626" r:id="rId30"/>
    <p:sldId id="2147472604" r:id="rId31"/>
    <p:sldId id="2147472585" r:id="rId32"/>
    <p:sldId id="2147472605" r:id="rId33"/>
    <p:sldId id="2147472591" r:id="rId34"/>
    <p:sldId id="2134805473" r:id="rId35"/>
    <p:sldId id="9161" r:id="rId36"/>
    <p:sldId id="9160" r:id="rId37"/>
    <p:sldId id="9163" r:id="rId38"/>
    <p:sldId id="9164" r:id="rId39"/>
    <p:sldId id="9162" r:id="rId40"/>
    <p:sldId id="214747256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4607C8EE-C0ED-4869-BA99-F7D4F8AEE6F3}">
          <p14:sldIdLst>
            <p14:sldId id="263"/>
            <p14:sldId id="2147472606"/>
            <p14:sldId id="2147472599"/>
            <p14:sldId id="2147472580"/>
            <p14:sldId id="2147472584"/>
            <p14:sldId id="2147472586"/>
            <p14:sldId id="2147472627"/>
            <p14:sldId id="2147472600"/>
            <p14:sldId id="2147472598"/>
            <p14:sldId id="2147472597"/>
            <p14:sldId id="2147472602"/>
            <p14:sldId id="2147472587"/>
            <p14:sldId id="2147472588"/>
            <p14:sldId id="2147472611"/>
            <p14:sldId id="2147472610"/>
            <p14:sldId id="2147472608"/>
            <p14:sldId id="2147472612"/>
            <p14:sldId id="2147472625"/>
            <p14:sldId id="2147472590"/>
            <p14:sldId id="2147472603"/>
            <p14:sldId id="2147472626"/>
            <p14:sldId id="2147472604"/>
            <p14:sldId id="2147472585"/>
            <p14:sldId id="2147472605"/>
            <p14:sldId id="2147472591"/>
            <p14:sldId id="2134805473"/>
            <p14:sldId id="9161"/>
            <p14:sldId id="9160"/>
            <p14:sldId id="9163"/>
            <p14:sldId id="9164"/>
            <p14:sldId id="9162"/>
            <p14:sldId id="21474725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1C3D"/>
    <a:srgbClr val="D1D9DC"/>
    <a:srgbClr val="1F1F1F"/>
    <a:srgbClr val="03434A"/>
    <a:srgbClr val="F8CCDC"/>
    <a:srgbClr val="C0E4F2"/>
    <a:srgbClr val="08616C"/>
    <a:srgbClr val="3F5564"/>
    <a:srgbClr val="FFCD37"/>
    <a:srgbClr val="674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E0E67-E661-30D8-02E5-AD1D3038B4A3}" v="120" dt="2025-12-03T08:17:19.611"/>
    <p1510:client id="{A85DC740-AAF1-4582-8917-E4D2BA3A570B}" v="9" dt="2025-12-03T10:08:08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6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Jämting" userId="ada92162-ed65-4a55-87d9-90b781992998" providerId="ADAL" clId="{A0A211B5-AD17-4739-834D-7442EFA355B9}"/>
    <pc:docChg chg="modSld">
      <pc:chgData name="Karin Jämting" userId="ada92162-ed65-4a55-87d9-90b781992998" providerId="ADAL" clId="{A0A211B5-AD17-4739-834D-7442EFA355B9}" dt="2025-11-05T08:46:06.517" v="4" actId="20577"/>
      <pc:docMkLst>
        <pc:docMk/>
      </pc:docMkLst>
      <pc:sldChg chg="modSp mod">
        <pc:chgData name="Karin Jämting" userId="ada92162-ed65-4a55-87d9-90b781992998" providerId="ADAL" clId="{A0A211B5-AD17-4739-834D-7442EFA355B9}" dt="2025-11-05T08:46:06.517" v="4" actId="20577"/>
        <pc:sldMkLst>
          <pc:docMk/>
          <pc:sldMk cId="1880786447" sldId="2147472612"/>
        </pc:sldMkLst>
        <pc:spChg chg="mod">
          <ac:chgData name="Karin Jämting" userId="ada92162-ed65-4a55-87d9-90b781992998" providerId="ADAL" clId="{A0A211B5-AD17-4739-834D-7442EFA355B9}" dt="2025-11-05T08:46:06.517" v="4" actId="20577"/>
          <ac:spMkLst>
            <pc:docMk/>
            <pc:sldMk cId="1880786447" sldId="2147472612"/>
            <ac:spMk id="8" creationId="{1450F00A-8268-82B9-3E64-FE59C9229C30}"/>
          </ac:spMkLst>
        </pc:spChg>
      </pc:sldChg>
    </pc:docChg>
  </pc:docChgLst>
  <pc:docChgLst>
    <pc:chgData name="Karin Jämting" userId="ada92162-ed65-4a55-87d9-90b781992998" providerId="ADAL" clId="{A85DC740-AAF1-4582-8917-E4D2BA3A570B}"/>
    <pc:docChg chg="addSld delSld modSld sldOrd modSection">
      <pc:chgData name="Karin Jämting" userId="ada92162-ed65-4a55-87d9-90b781992998" providerId="ADAL" clId="{A85DC740-AAF1-4582-8917-E4D2BA3A570B}" dt="2025-12-03T10:15:54.242" v="188" actId="729"/>
      <pc:docMkLst>
        <pc:docMk/>
      </pc:docMkLst>
      <pc:sldChg chg="mod modShow">
        <pc:chgData name="Karin Jämting" userId="ada92162-ed65-4a55-87d9-90b781992998" providerId="ADAL" clId="{A85DC740-AAF1-4582-8917-E4D2BA3A570B}" dt="2025-12-03T10:15:40.265" v="185" actId="729"/>
        <pc:sldMkLst>
          <pc:docMk/>
          <pc:sldMk cId="2815415477" sldId="9160"/>
        </pc:sldMkLst>
      </pc:sldChg>
      <pc:sldChg chg="mod modShow">
        <pc:chgData name="Karin Jämting" userId="ada92162-ed65-4a55-87d9-90b781992998" providerId="ADAL" clId="{A85DC740-AAF1-4582-8917-E4D2BA3A570B}" dt="2025-12-03T10:15:36.756" v="184" actId="729"/>
        <pc:sldMkLst>
          <pc:docMk/>
          <pc:sldMk cId="1370805029" sldId="9161"/>
        </pc:sldMkLst>
      </pc:sldChg>
      <pc:sldChg chg="mod modShow">
        <pc:chgData name="Karin Jämting" userId="ada92162-ed65-4a55-87d9-90b781992998" providerId="ADAL" clId="{A85DC740-AAF1-4582-8917-E4D2BA3A570B}" dt="2025-12-03T10:15:54.242" v="188" actId="729"/>
        <pc:sldMkLst>
          <pc:docMk/>
          <pc:sldMk cId="3687583354" sldId="9162"/>
        </pc:sldMkLst>
      </pc:sldChg>
      <pc:sldChg chg="mod modShow">
        <pc:chgData name="Karin Jämting" userId="ada92162-ed65-4a55-87d9-90b781992998" providerId="ADAL" clId="{A85DC740-AAF1-4582-8917-E4D2BA3A570B}" dt="2025-12-03T10:15:44.351" v="186" actId="729"/>
        <pc:sldMkLst>
          <pc:docMk/>
          <pc:sldMk cId="3031328700" sldId="9163"/>
        </pc:sldMkLst>
      </pc:sldChg>
      <pc:sldChg chg="mod modShow">
        <pc:chgData name="Karin Jämting" userId="ada92162-ed65-4a55-87d9-90b781992998" providerId="ADAL" clId="{A85DC740-AAF1-4582-8917-E4D2BA3A570B}" dt="2025-12-03T10:15:48.411" v="187" actId="729"/>
        <pc:sldMkLst>
          <pc:docMk/>
          <pc:sldMk cId="3564960019" sldId="9164"/>
        </pc:sldMkLst>
      </pc:sldChg>
      <pc:sldChg chg="mod modShow">
        <pc:chgData name="Karin Jämting" userId="ada92162-ed65-4a55-87d9-90b781992998" providerId="ADAL" clId="{A85DC740-AAF1-4582-8917-E4D2BA3A570B}" dt="2025-12-03T10:15:33.121" v="183" actId="729"/>
        <pc:sldMkLst>
          <pc:docMk/>
          <pc:sldMk cId="1568892796" sldId="2134805473"/>
        </pc:sldMkLst>
      </pc:sldChg>
      <pc:sldChg chg="ord">
        <pc:chgData name="Karin Jämting" userId="ada92162-ed65-4a55-87d9-90b781992998" providerId="ADAL" clId="{A85DC740-AAF1-4582-8917-E4D2BA3A570B}" dt="2025-12-03T10:15:23.853" v="182"/>
        <pc:sldMkLst>
          <pc:docMk/>
          <pc:sldMk cId="1576468557" sldId="2147472569"/>
        </pc:sldMkLst>
      </pc:sldChg>
      <pc:sldChg chg="del">
        <pc:chgData name="Karin Jämting" userId="ada92162-ed65-4a55-87d9-90b781992998" providerId="ADAL" clId="{A85DC740-AAF1-4582-8917-E4D2BA3A570B}" dt="2025-12-03T09:48:30.120" v="12" actId="47"/>
        <pc:sldMkLst>
          <pc:docMk/>
          <pc:sldMk cId="131821920" sldId="2147472581"/>
        </pc:sldMkLst>
      </pc:sldChg>
      <pc:sldChg chg="del">
        <pc:chgData name="Karin Jämting" userId="ada92162-ed65-4a55-87d9-90b781992998" providerId="ADAL" clId="{A85DC740-AAF1-4582-8917-E4D2BA3A570B}" dt="2025-12-03T10:12:54.644" v="179" actId="47"/>
        <pc:sldMkLst>
          <pc:docMk/>
          <pc:sldMk cId="834526628" sldId="2147472582"/>
        </pc:sldMkLst>
      </pc:sldChg>
      <pc:sldChg chg="del">
        <pc:chgData name="Karin Jämting" userId="ada92162-ed65-4a55-87d9-90b781992998" providerId="ADAL" clId="{A85DC740-AAF1-4582-8917-E4D2BA3A570B}" dt="2025-12-03T09:46:35.577" v="10" actId="47"/>
        <pc:sldMkLst>
          <pc:docMk/>
          <pc:sldMk cId="755221244" sldId="2147472583"/>
        </pc:sldMkLst>
      </pc:sldChg>
      <pc:sldChg chg="modSp mod">
        <pc:chgData name="Karin Jämting" userId="ada92162-ed65-4a55-87d9-90b781992998" providerId="ADAL" clId="{A85DC740-AAF1-4582-8917-E4D2BA3A570B}" dt="2025-12-03T10:00:57.023" v="168" actId="20577"/>
        <pc:sldMkLst>
          <pc:docMk/>
          <pc:sldMk cId="3784679176" sldId="2147472585"/>
        </pc:sldMkLst>
        <pc:spChg chg="mod">
          <ac:chgData name="Karin Jämting" userId="ada92162-ed65-4a55-87d9-90b781992998" providerId="ADAL" clId="{A85DC740-AAF1-4582-8917-E4D2BA3A570B}" dt="2025-12-03T09:52:05.406" v="34" actId="20577"/>
          <ac:spMkLst>
            <pc:docMk/>
            <pc:sldMk cId="3784679176" sldId="2147472585"/>
            <ac:spMk id="2" creationId="{13EB422A-051E-8C2E-6668-6200B2176440}"/>
          </ac:spMkLst>
        </pc:spChg>
        <pc:spChg chg="mod">
          <ac:chgData name="Karin Jämting" userId="ada92162-ed65-4a55-87d9-90b781992998" providerId="ADAL" clId="{A85DC740-AAF1-4582-8917-E4D2BA3A570B}" dt="2025-12-03T10:00:57.023" v="168" actId="20577"/>
          <ac:spMkLst>
            <pc:docMk/>
            <pc:sldMk cId="3784679176" sldId="2147472585"/>
            <ac:spMk id="6" creationId="{02439A29-27EF-007D-0472-1BEDE4B1AE43}"/>
          </ac:spMkLst>
        </pc:spChg>
      </pc:sldChg>
      <pc:sldChg chg="del">
        <pc:chgData name="Karin Jämting" userId="ada92162-ed65-4a55-87d9-90b781992998" providerId="ADAL" clId="{A85DC740-AAF1-4582-8917-E4D2BA3A570B}" dt="2025-12-03T10:12:50.754" v="177" actId="47"/>
        <pc:sldMkLst>
          <pc:docMk/>
          <pc:sldMk cId="2064189345" sldId="2147472592"/>
        </pc:sldMkLst>
      </pc:sldChg>
      <pc:sldChg chg="del">
        <pc:chgData name="Karin Jämting" userId="ada92162-ed65-4a55-87d9-90b781992998" providerId="ADAL" clId="{A85DC740-AAF1-4582-8917-E4D2BA3A570B}" dt="2025-12-03T10:12:52.705" v="178" actId="47"/>
        <pc:sldMkLst>
          <pc:docMk/>
          <pc:sldMk cId="2518944757" sldId="2147472594"/>
        </pc:sldMkLst>
      </pc:sldChg>
      <pc:sldChg chg="delSp del">
        <pc:chgData name="Karin Jämting" userId="ada92162-ed65-4a55-87d9-90b781992998" providerId="ADAL" clId="{A85DC740-AAF1-4582-8917-E4D2BA3A570B}" dt="2025-12-03T10:12:55.560" v="180" actId="47"/>
        <pc:sldMkLst>
          <pc:docMk/>
          <pc:sldMk cId="468355813" sldId="2147472595"/>
        </pc:sldMkLst>
        <pc:picChg chg="del">
          <ac:chgData name="Karin Jämting" userId="ada92162-ed65-4a55-87d9-90b781992998" providerId="ADAL" clId="{A85DC740-AAF1-4582-8917-E4D2BA3A570B}" dt="2025-12-03T09:44:25.291" v="0" actId="478"/>
          <ac:picMkLst>
            <pc:docMk/>
            <pc:sldMk cId="468355813" sldId="2147472595"/>
            <ac:picMk id="8200" creationId="{DF055CD8-045B-0CAC-AD31-7FEB29621743}"/>
          </ac:picMkLst>
        </pc:picChg>
      </pc:sldChg>
      <pc:sldChg chg="modSp mod">
        <pc:chgData name="Karin Jämting" userId="ada92162-ed65-4a55-87d9-90b781992998" providerId="ADAL" clId="{A85DC740-AAF1-4582-8917-E4D2BA3A570B}" dt="2025-12-03T09:46:25.104" v="9" actId="20577"/>
        <pc:sldMkLst>
          <pc:docMk/>
          <pc:sldMk cId="1921799459" sldId="2147472597"/>
        </pc:sldMkLst>
        <pc:spChg chg="mod">
          <ac:chgData name="Karin Jämting" userId="ada92162-ed65-4a55-87d9-90b781992998" providerId="ADAL" clId="{A85DC740-AAF1-4582-8917-E4D2BA3A570B}" dt="2025-12-03T09:46:25.104" v="9" actId="20577"/>
          <ac:spMkLst>
            <pc:docMk/>
            <pc:sldMk cId="1921799459" sldId="2147472597"/>
            <ac:spMk id="3" creationId="{A32364DF-DA2D-6096-A6CF-FD3CD0FD651E}"/>
          </ac:spMkLst>
        </pc:spChg>
      </pc:sldChg>
      <pc:sldChg chg="del">
        <pc:chgData name="Karin Jämting" userId="ada92162-ed65-4a55-87d9-90b781992998" providerId="ADAL" clId="{A85DC740-AAF1-4582-8917-E4D2BA3A570B}" dt="2025-12-03T10:12:47.077" v="176" actId="47"/>
        <pc:sldMkLst>
          <pc:docMk/>
          <pc:sldMk cId="1111872501" sldId="2147472601"/>
        </pc:sldMkLst>
      </pc:sldChg>
      <pc:sldChg chg="modSp add mod">
        <pc:chgData name="Karin Jämting" userId="ada92162-ed65-4a55-87d9-90b781992998" providerId="ADAL" clId="{A85DC740-AAF1-4582-8917-E4D2BA3A570B}" dt="2025-12-03T09:48:44.461" v="30" actId="20577"/>
        <pc:sldMkLst>
          <pc:docMk/>
          <pc:sldMk cId="1053792668" sldId="2147472626"/>
        </pc:sldMkLst>
        <pc:spChg chg="mod">
          <ac:chgData name="Karin Jämting" userId="ada92162-ed65-4a55-87d9-90b781992998" providerId="ADAL" clId="{A85DC740-AAF1-4582-8917-E4D2BA3A570B}" dt="2025-12-03T09:48:44.461" v="30" actId="20577"/>
          <ac:spMkLst>
            <pc:docMk/>
            <pc:sldMk cId="1053792668" sldId="2147472626"/>
            <ac:spMk id="3" creationId="{25FCE7E2-7547-0CE7-D6E1-D65F04C4A35B}"/>
          </ac:spMkLst>
        </pc:spChg>
      </pc:sldChg>
      <pc:sldChg chg="add">
        <pc:chgData name="Karin Jämting" userId="ada92162-ed65-4a55-87d9-90b781992998" providerId="ADAL" clId="{A85DC740-AAF1-4582-8917-E4D2BA3A570B}" dt="2025-12-03T10:08:08.820" v="175"/>
        <pc:sldMkLst>
          <pc:docMk/>
          <pc:sldMk cId="402013883" sldId="2147472627"/>
        </pc:sldMkLst>
      </pc:sldChg>
      <pc:sldChg chg="add del">
        <pc:chgData name="Karin Jämting" userId="ada92162-ed65-4a55-87d9-90b781992998" providerId="ADAL" clId="{A85DC740-AAF1-4582-8917-E4D2BA3A570B}" dt="2025-12-03T10:07:37.880" v="170"/>
        <pc:sldMkLst>
          <pc:docMk/>
          <pc:sldMk cId="741936355" sldId="2147472627"/>
        </pc:sldMkLst>
      </pc:sldChg>
      <pc:sldChg chg="add del">
        <pc:chgData name="Karin Jämting" userId="ada92162-ed65-4a55-87d9-90b781992998" providerId="ADAL" clId="{A85DC740-AAF1-4582-8917-E4D2BA3A570B}" dt="2025-12-03T10:08:08.792" v="174"/>
        <pc:sldMkLst>
          <pc:docMk/>
          <pc:sldMk cId="3029501518" sldId="2147472627"/>
        </pc:sldMkLst>
      </pc:sldChg>
      <pc:sldChg chg="add del">
        <pc:chgData name="Karin Jämting" userId="ada92162-ed65-4a55-87d9-90b781992998" providerId="ADAL" clId="{A85DC740-AAF1-4582-8917-E4D2BA3A570B}" dt="2025-12-03T10:07:47.411" v="172"/>
        <pc:sldMkLst>
          <pc:docMk/>
          <pc:sldMk cId="3748009851" sldId="2147472627"/>
        </pc:sldMkLst>
      </pc:sldChg>
    </pc:docChg>
  </pc:docChgLst>
  <pc:docChgLst>
    <pc:chgData name="Julia Rem" userId="S::julia.rem@socialhisingen.goteborg.se::7ab8721c-ca2f-49f5-9422-0dc10130602a" providerId="AD" clId="Web-{114E0E67-E661-30D8-02E5-AD1D3038B4A3}"/>
    <pc:docChg chg="modSld">
      <pc:chgData name="Julia Rem" userId="S::julia.rem@socialhisingen.goteborg.se::7ab8721c-ca2f-49f5-9422-0dc10130602a" providerId="AD" clId="Web-{114E0E67-E661-30D8-02E5-AD1D3038B4A3}" dt="2025-12-03T08:17:19.611" v="64" actId="1076"/>
      <pc:docMkLst>
        <pc:docMk/>
      </pc:docMkLst>
      <pc:sldChg chg="modSp">
        <pc:chgData name="Julia Rem" userId="S::julia.rem@socialhisingen.goteborg.se::7ab8721c-ca2f-49f5-9422-0dc10130602a" providerId="AD" clId="Web-{114E0E67-E661-30D8-02E5-AD1D3038B4A3}" dt="2025-12-03T08:17:19.611" v="64" actId="1076"/>
        <pc:sldMkLst>
          <pc:docMk/>
          <pc:sldMk cId="1880786447" sldId="2147472612"/>
        </pc:sldMkLst>
        <pc:spChg chg="mod">
          <ac:chgData name="Julia Rem" userId="S::julia.rem@socialhisingen.goteborg.se::7ab8721c-ca2f-49f5-9422-0dc10130602a" providerId="AD" clId="Web-{114E0E67-E661-30D8-02E5-AD1D3038B4A3}" dt="2025-12-03T08:17:19.611" v="64" actId="1076"/>
          <ac:spMkLst>
            <pc:docMk/>
            <pc:sldMk cId="1880786447" sldId="2147472612"/>
            <ac:spMk id="8" creationId="{1450F00A-8268-82B9-3E64-FE59C9229C3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D75527-1052-40CF-90A7-805EC4F77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2182B2-420A-475A-83CF-72C9A1964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BB566-3845-4DC0-8CE2-DC15231A2062}" type="datetime1">
              <a:rPr lang="sv-SE" smtClean="0"/>
              <a:t>2025-12-03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FEBD13-AD79-4726-9C7A-9E5C531A1A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0A28DF-4169-4B51-B8D3-AA9A5D61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0780-C7EB-45E8-96EB-66D0986C42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33701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6EF-3011-429C-976B-61D9CA3A2B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5868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7683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Text står ovanför symbolen</a:t>
            </a:r>
          </a:p>
          <a:p>
            <a:r>
              <a:rPr lang="sv-SE"/>
              <a:t>En fråga som kan besvaras ja eller nej. </a:t>
            </a:r>
          </a:p>
          <a:p>
            <a:r>
              <a:rPr lang="sv-SE"/>
              <a:t>Orden Ja och Nej finns i pilarna som följer.</a:t>
            </a:r>
          </a:p>
          <a:p>
            <a:r>
              <a:rPr lang="sv-SE"/>
              <a:t>Finns det annan text ”på pilarna” tas dessa bort och fundera på om informationen är relevant och var den informationen ska finnas istället.</a:t>
            </a:r>
          </a:p>
          <a:p>
            <a:r>
              <a:rPr lang="sv-SE"/>
              <a:t>Föregås alltid av ett verksamhetsobjekt. </a:t>
            </a:r>
          </a:p>
          <a:p>
            <a:r>
              <a:rPr lang="sv-SE"/>
              <a:t>Innehåller ingen annan information. Kan finnas undantag, men då ska det vara ett dokumenterat undantag. </a:t>
            </a:r>
          </a:p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71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Ansvarar för att utföra aktiviteten</a:t>
            </a:r>
          </a:p>
          <a:p>
            <a:r>
              <a:rPr lang="sv-SE"/>
              <a:t>Är inte en befattning utan en utförare</a:t>
            </a:r>
          </a:p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433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2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 man klickar på en delprocessen, ex ”förbereda och påbörja genomförandet” så ser det hur så här.  </a:t>
            </a:r>
          </a:p>
          <a:p>
            <a:r>
              <a:rPr lang="sv-SE" dirty="0"/>
              <a:t>Även här går det att trycka på i på aktiviteten. Där beskrivs vad du ska göra.</a:t>
            </a:r>
          </a:p>
          <a:p>
            <a:endParaRPr lang="sv-SE" dirty="0"/>
          </a:p>
          <a:p>
            <a:r>
              <a:rPr lang="sv-SE" dirty="0"/>
              <a:t>De blå aktivitetsrutorna beskriver </a:t>
            </a:r>
            <a:r>
              <a:rPr lang="sv-SE" b="1" dirty="0"/>
              <a:t>vad</a:t>
            </a:r>
            <a:r>
              <a:rPr lang="sv-SE" dirty="0"/>
              <a:t> som ska göras i de olika stegen. Det går att klicka på aktivitetsrutorna som innehåller (i). (tryck fram så pop </a:t>
            </a:r>
            <a:r>
              <a:rPr lang="sv-SE" dirty="0" err="1"/>
              <a:t>up</a:t>
            </a:r>
            <a:r>
              <a:rPr lang="sv-SE" dirty="0"/>
              <a:t> ruta dyker upp)</a:t>
            </a:r>
          </a:p>
          <a:p>
            <a:r>
              <a:rPr lang="sv-SE" dirty="0"/>
              <a:t>I aktiviteterna beskrivs vad som ska göras i uppmanande form. 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Aktiviteterna är alltid planerade händelser som tillsammans bildar ett flöde. 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5FFDC-F934-4037-B505-500B08CD3B8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2025-12-03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086EF-3011-429C-976B-61D9CA3A2B5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414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206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kan du söka och hitta det du letar efter, oavsett om det är en rutin eller del i en process.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750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481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74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087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Generellt sett är alla texter på instruktionsnivå. </a:t>
            </a:r>
          </a:p>
          <a:p>
            <a:r>
              <a:rPr lang="sv-SE"/>
              <a:t>Texterna är kopierade från lagtexter och annat som gör det svårt att veta vad man ska göra. </a:t>
            </a:r>
            <a:br>
              <a:rPr lang="sv-SE"/>
            </a:br>
            <a:r>
              <a:rPr lang="sv-SE"/>
              <a:t>Processens aktivitetsflöde visar vad man ska göra, ett exempel är meddela beslut och formulera uppdrag. </a:t>
            </a:r>
          </a:p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896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6.sv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6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 får staden att funk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4D178A71-63A3-28D7-C2FF-F3DAF0340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99053" y="4947461"/>
            <a:ext cx="2494547" cy="188513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6941922-1D6E-F6EF-E0D2-6EA04FA333C9}"/>
              </a:ext>
            </a:extLst>
          </p:cNvPr>
          <p:cNvSpPr txBox="1"/>
          <p:nvPr userDrawn="1"/>
        </p:nvSpPr>
        <p:spPr>
          <a:xfrm>
            <a:off x="2353102" y="2702212"/>
            <a:ext cx="82227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500">
                <a:solidFill>
                  <a:schemeClr val="bg1"/>
                </a:solidFill>
                <a:latin typeface="+mj-lt"/>
              </a:rPr>
              <a:t>Vi får staden att funka.</a:t>
            </a:r>
          </a:p>
        </p:txBody>
      </p:sp>
    </p:spTree>
    <p:extLst>
      <p:ext uri="{BB962C8B-B14F-4D97-AF65-F5344CB8AC3E}">
        <p14:creationId xmlns:p14="http://schemas.microsoft.com/office/powerpoint/2010/main" val="416440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5C407E1-791B-E43F-915E-B5D4C1E76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15925" r="16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D63EE8B-1D22-EAD3-CB3F-A0D316BCC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121" r="22968" b="42303"/>
          <a:stretch/>
        </p:blipFill>
        <p:spPr>
          <a:xfrm>
            <a:off x="7493877" y="1787705"/>
            <a:ext cx="4698124" cy="50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662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rgbClr val="6C1C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4BDA5B3E-7866-6561-7208-0BD097626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585" t="5115" r="36205" b="35274"/>
          <a:stretch/>
        </p:blipFill>
        <p:spPr>
          <a:xfrm>
            <a:off x="8950036" y="1634836"/>
            <a:ext cx="2833978" cy="4278602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FD6344D5-3F38-0893-DC8E-80105F5BB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09" t="5115" r="69429" b="55418"/>
          <a:stretch/>
        </p:blipFill>
        <p:spPr>
          <a:xfrm rot="10800000">
            <a:off x="407985" y="404813"/>
            <a:ext cx="3720975" cy="28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730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6C1C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13D5DDD-F7EC-BFCB-541E-F38FD2E60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3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40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567093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5670935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5670935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333CA846-22E9-42E6-9C74-E4B8FD5024B2}"/>
              </a:ext>
            </a:extLst>
          </p:cNvPr>
          <p:cNvGrpSpPr/>
          <p:nvPr userDrawn="1"/>
        </p:nvGrpSpPr>
        <p:grpSpPr>
          <a:xfrm>
            <a:off x="5876538" y="2134444"/>
            <a:ext cx="5248723" cy="3683076"/>
            <a:chOff x="5876538" y="2134444"/>
            <a:chExt cx="5248723" cy="3683076"/>
          </a:xfrm>
        </p:grpSpPr>
        <p:sp>
          <p:nvSpPr>
            <p:cNvPr id="10" name="Frihandsfigur: Form 9">
              <a:extLst>
                <a:ext uri="{FF2B5EF4-FFF2-40B4-BE49-F238E27FC236}">
                  <a16:creationId xmlns:a16="http://schemas.microsoft.com/office/drawing/2014/main" id="{A62A780B-6DE1-4BCF-9F7E-BC0AD97B7091}"/>
                </a:ext>
              </a:extLst>
            </p:cNvPr>
            <p:cNvSpPr/>
            <p:nvPr/>
          </p:nvSpPr>
          <p:spPr>
            <a:xfrm>
              <a:off x="6563358" y="5052961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6 w 222573"/>
                <a:gd name="connsiteY1" fmla="*/ 222573 h 222573"/>
                <a:gd name="connsiteX2" fmla="*/ 0 w 222573"/>
                <a:gd name="connsiteY2" fmla="*/ 111287 h 222573"/>
                <a:gd name="connsiteX3" fmla="*/ 111286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9"/>
                    <a:pt x="172748" y="222573"/>
                    <a:pt x="111286" y="222573"/>
                  </a:cubicBezTo>
                  <a:cubicBezTo>
                    <a:pt x="49825" y="222573"/>
                    <a:pt x="0" y="172749"/>
                    <a:pt x="0" y="111287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: Form 11">
              <a:extLst>
                <a:ext uri="{FF2B5EF4-FFF2-40B4-BE49-F238E27FC236}">
                  <a16:creationId xmlns:a16="http://schemas.microsoft.com/office/drawing/2014/main" id="{32686554-D7CF-41EB-93D3-A0EA5A978DF8}"/>
                </a:ext>
              </a:extLst>
            </p:cNvPr>
            <p:cNvSpPr/>
            <p:nvPr/>
          </p:nvSpPr>
          <p:spPr>
            <a:xfrm>
              <a:off x="7574389" y="5636684"/>
              <a:ext cx="180836" cy="180836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7 w 222573"/>
                <a:gd name="connsiteY1" fmla="*/ 222573 h 222573"/>
                <a:gd name="connsiteX2" fmla="*/ 0 w 222573"/>
                <a:gd name="connsiteY2" fmla="*/ 111286 h 222573"/>
                <a:gd name="connsiteX3" fmla="*/ 111287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: Form 12">
              <a:extLst>
                <a:ext uri="{FF2B5EF4-FFF2-40B4-BE49-F238E27FC236}">
                  <a16:creationId xmlns:a16="http://schemas.microsoft.com/office/drawing/2014/main" id="{A68D0853-66D8-4D6B-8E65-F99E7F449F2C}"/>
                </a:ext>
              </a:extLst>
            </p:cNvPr>
            <p:cNvSpPr/>
            <p:nvPr/>
          </p:nvSpPr>
          <p:spPr>
            <a:xfrm>
              <a:off x="7911383" y="5052961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9"/>
                    <a:pt x="172749" y="222573"/>
                    <a:pt x="111287" y="222573"/>
                  </a:cubicBezTo>
                  <a:cubicBezTo>
                    <a:pt x="49825" y="222573"/>
                    <a:pt x="1" y="172749"/>
                    <a:pt x="1" y="111287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970D732E-3D2C-46A5-B3E6-FBB6D8F1E64C}"/>
                </a:ext>
              </a:extLst>
            </p:cNvPr>
            <p:cNvSpPr/>
            <p:nvPr/>
          </p:nvSpPr>
          <p:spPr>
            <a:xfrm>
              <a:off x="7574389" y="4469288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581083E6-55D7-469D-BDFD-E6E00A228BED}"/>
                </a:ext>
              </a:extLst>
            </p:cNvPr>
            <p:cNvSpPr/>
            <p:nvPr/>
          </p:nvSpPr>
          <p:spPr>
            <a:xfrm>
              <a:off x="7911383" y="3885564"/>
              <a:ext cx="180836" cy="180836"/>
            </a:xfrm>
            <a:custGeom>
              <a:avLst/>
              <a:gdLst>
                <a:gd name="connsiteX0" fmla="*/ 222574 w 222573"/>
                <a:gd name="connsiteY0" fmla="*/ 111286 h 222573"/>
                <a:gd name="connsiteX1" fmla="*/ 111287 w 222573"/>
                <a:gd name="connsiteY1" fmla="*/ 222573 h 222573"/>
                <a:gd name="connsiteX2" fmla="*/ 1 w 222573"/>
                <a:gd name="connsiteY2" fmla="*/ 111286 h 222573"/>
                <a:gd name="connsiteX3" fmla="*/ 111287 w 222573"/>
                <a:gd name="connsiteY3" fmla="*/ 0 h 222573"/>
                <a:gd name="connsiteX4" fmla="*/ 222574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6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5" y="222573"/>
                    <a:pt x="1" y="172748"/>
                    <a:pt x="1" y="111286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6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: Form 15">
              <a:extLst>
                <a:ext uri="{FF2B5EF4-FFF2-40B4-BE49-F238E27FC236}">
                  <a16:creationId xmlns:a16="http://schemas.microsoft.com/office/drawing/2014/main" id="{5BE0A585-07C4-4EB4-AEA3-D3177CBC555D}"/>
                </a:ext>
              </a:extLst>
            </p:cNvPr>
            <p:cNvSpPr/>
            <p:nvPr/>
          </p:nvSpPr>
          <p:spPr>
            <a:xfrm>
              <a:off x="7574389" y="3301840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: Form 16">
              <a:extLst>
                <a:ext uri="{FF2B5EF4-FFF2-40B4-BE49-F238E27FC236}">
                  <a16:creationId xmlns:a16="http://schemas.microsoft.com/office/drawing/2014/main" id="{C527A288-3256-4D9F-9879-E3D64ACD02D8}"/>
                </a:ext>
              </a:extLst>
            </p:cNvPr>
            <p:cNvSpPr/>
            <p:nvPr/>
          </p:nvSpPr>
          <p:spPr>
            <a:xfrm>
              <a:off x="8585369" y="5052961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9"/>
                    <a:pt x="172749" y="222573"/>
                    <a:pt x="111287" y="222573"/>
                  </a:cubicBezTo>
                  <a:cubicBezTo>
                    <a:pt x="49825" y="222573"/>
                    <a:pt x="1" y="172749"/>
                    <a:pt x="1" y="111287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75BFEC30-20DA-4E1B-82BA-68A28B5B99CA}"/>
                </a:ext>
              </a:extLst>
            </p:cNvPr>
            <p:cNvSpPr/>
            <p:nvPr/>
          </p:nvSpPr>
          <p:spPr>
            <a:xfrm>
              <a:off x="8922414" y="4469288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: Form 18">
              <a:extLst>
                <a:ext uri="{FF2B5EF4-FFF2-40B4-BE49-F238E27FC236}">
                  <a16:creationId xmlns:a16="http://schemas.microsoft.com/office/drawing/2014/main" id="{34034B52-E95E-4E45-82CF-3F3EFAFCC1AB}"/>
                </a:ext>
              </a:extLst>
            </p:cNvPr>
            <p:cNvSpPr/>
            <p:nvPr/>
          </p:nvSpPr>
          <p:spPr>
            <a:xfrm>
              <a:off x="8585369" y="3885564"/>
              <a:ext cx="180836" cy="180836"/>
            </a:xfrm>
            <a:custGeom>
              <a:avLst/>
              <a:gdLst>
                <a:gd name="connsiteX0" fmla="*/ 222574 w 222573"/>
                <a:gd name="connsiteY0" fmla="*/ 111286 h 222573"/>
                <a:gd name="connsiteX1" fmla="*/ 111287 w 222573"/>
                <a:gd name="connsiteY1" fmla="*/ 222573 h 222573"/>
                <a:gd name="connsiteX2" fmla="*/ 1 w 222573"/>
                <a:gd name="connsiteY2" fmla="*/ 111286 h 222573"/>
                <a:gd name="connsiteX3" fmla="*/ 111287 w 222573"/>
                <a:gd name="connsiteY3" fmla="*/ 0 h 222573"/>
                <a:gd name="connsiteX4" fmla="*/ 222574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6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5" y="222573"/>
                    <a:pt x="1" y="172748"/>
                    <a:pt x="1" y="111286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6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0" name="Frihandsfigur: Form 19">
              <a:extLst>
                <a:ext uri="{FF2B5EF4-FFF2-40B4-BE49-F238E27FC236}">
                  <a16:creationId xmlns:a16="http://schemas.microsoft.com/office/drawing/2014/main" id="{6C0ECDD8-B2F8-460F-B345-F369FC66B91A}"/>
                </a:ext>
              </a:extLst>
            </p:cNvPr>
            <p:cNvSpPr/>
            <p:nvPr/>
          </p:nvSpPr>
          <p:spPr>
            <a:xfrm>
              <a:off x="8922414" y="3301840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0C87ACB6-38BD-4BF5-B07F-7A31F5D82ECB}"/>
                </a:ext>
              </a:extLst>
            </p:cNvPr>
            <p:cNvSpPr/>
            <p:nvPr/>
          </p:nvSpPr>
          <p:spPr>
            <a:xfrm>
              <a:off x="8585369" y="2718116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5" y="222573"/>
                    <a:pt x="1" y="172748"/>
                    <a:pt x="1" y="111287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: Form 21">
              <a:extLst>
                <a:ext uri="{FF2B5EF4-FFF2-40B4-BE49-F238E27FC236}">
                  <a16:creationId xmlns:a16="http://schemas.microsoft.com/office/drawing/2014/main" id="{6408AFB9-AC70-4FC3-8516-1E371CC7010C}"/>
                </a:ext>
              </a:extLst>
            </p:cNvPr>
            <p:cNvSpPr/>
            <p:nvPr/>
          </p:nvSpPr>
          <p:spPr>
            <a:xfrm>
              <a:off x="8922414" y="2134444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: Form 22">
              <a:extLst>
                <a:ext uri="{FF2B5EF4-FFF2-40B4-BE49-F238E27FC236}">
                  <a16:creationId xmlns:a16="http://schemas.microsoft.com/office/drawing/2014/main" id="{CBC4B494-0B27-4AA0-A368-97D3299E0A09}"/>
                </a:ext>
              </a:extLst>
            </p:cNvPr>
            <p:cNvSpPr/>
            <p:nvPr/>
          </p:nvSpPr>
          <p:spPr>
            <a:xfrm>
              <a:off x="9933394" y="5052961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9"/>
                    <a:pt x="172749" y="222573"/>
                    <a:pt x="111287" y="222573"/>
                  </a:cubicBezTo>
                  <a:cubicBezTo>
                    <a:pt x="49826" y="222573"/>
                    <a:pt x="1" y="172749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4" name="Frihandsfigur: Form 23">
              <a:extLst>
                <a:ext uri="{FF2B5EF4-FFF2-40B4-BE49-F238E27FC236}">
                  <a16:creationId xmlns:a16="http://schemas.microsoft.com/office/drawing/2014/main" id="{E130676E-E596-408C-ACFE-9EA8FE216361}"/>
                </a:ext>
              </a:extLst>
            </p:cNvPr>
            <p:cNvSpPr/>
            <p:nvPr/>
          </p:nvSpPr>
          <p:spPr>
            <a:xfrm>
              <a:off x="9596401" y="4469288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5" name="Frihandsfigur: Form 24">
              <a:extLst>
                <a:ext uri="{FF2B5EF4-FFF2-40B4-BE49-F238E27FC236}">
                  <a16:creationId xmlns:a16="http://schemas.microsoft.com/office/drawing/2014/main" id="{EBF9B6D6-7110-40F7-BB51-4710B60D8496}"/>
                </a:ext>
              </a:extLst>
            </p:cNvPr>
            <p:cNvSpPr/>
            <p:nvPr/>
          </p:nvSpPr>
          <p:spPr>
            <a:xfrm>
              <a:off x="9933394" y="3885564"/>
              <a:ext cx="180836" cy="180836"/>
            </a:xfrm>
            <a:custGeom>
              <a:avLst/>
              <a:gdLst>
                <a:gd name="connsiteX0" fmla="*/ 222574 w 222573"/>
                <a:gd name="connsiteY0" fmla="*/ 111286 h 222573"/>
                <a:gd name="connsiteX1" fmla="*/ 111287 w 222573"/>
                <a:gd name="connsiteY1" fmla="*/ 222573 h 222573"/>
                <a:gd name="connsiteX2" fmla="*/ 1 w 222573"/>
                <a:gd name="connsiteY2" fmla="*/ 111286 h 222573"/>
                <a:gd name="connsiteX3" fmla="*/ 111287 w 222573"/>
                <a:gd name="connsiteY3" fmla="*/ 0 h 222573"/>
                <a:gd name="connsiteX4" fmla="*/ 222574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6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6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6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ihandsfigur: Form 25">
              <a:extLst>
                <a:ext uri="{FF2B5EF4-FFF2-40B4-BE49-F238E27FC236}">
                  <a16:creationId xmlns:a16="http://schemas.microsoft.com/office/drawing/2014/main" id="{5899AA5C-3BD3-440E-9F34-11BE165D491E}"/>
                </a:ext>
              </a:extLst>
            </p:cNvPr>
            <p:cNvSpPr/>
            <p:nvPr/>
          </p:nvSpPr>
          <p:spPr>
            <a:xfrm>
              <a:off x="9596401" y="3301840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7" name="Frihandsfigur: Form 26">
              <a:extLst>
                <a:ext uri="{FF2B5EF4-FFF2-40B4-BE49-F238E27FC236}">
                  <a16:creationId xmlns:a16="http://schemas.microsoft.com/office/drawing/2014/main" id="{5AFAA467-BAC0-4E65-8323-095D15B4E632}"/>
                </a:ext>
              </a:extLst>
            </p:cNvPr>
            <p:cNvSpPr/>
            <p:nvPr/>
          </p:nvSpPr>
          <p:spPr>
            <a:xfrm>
              <a:off x="9933394" y="2718116"/>
              <a:ext cx="180836" cy="180836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8" name="Frihandsfigur: Form 27">
              <a:extLst>
                <a:ext uri="{FF2B5EF4-FFF2-40B4-BE49-F238E27FC236}">
                  <a16:creationId xmlns:a16="http://schemas.microsoft.com/office/drawing/2014/main" id="{C15717ED-7882-4671-B31C-9F54C94ADC02}"/>
                </a:ext>
              </a:extLst>
            </p:cNvPr>
            <p:cNvSpPr/>
            <p:nvPr/>
          </p:nvSpPr>
          <p:spPr>
            <a:xfrm>
              <a:off x="10607433" y="5052961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9"/>
                    <a:pt x="172748" y="222573"/>
                    <a:pt x="111287" y="222573"/>
                  </a:cubicBezTo>
                  <a:cubicBezTo>
                    <a:pt x="49825" y="222573"/>
                    <a:pt x="0" y="172749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9" name="Frihandsfigur: Form 28">
              <a:extLst>
                <a:ext uri="{FF2B5EF4-FFF2-40B4-BE49-F238E27FC236}">
                  <a16:creationId xmlns:a16="http://schemas.microsoft.com/office/drawing/2014/main" id="{BA7AE813-8F5E-4D85-8140-89F0173CEBB7}"/>
                </a:ext>
              </a:extLst>
            </p:cNvPr>
            <p:cNvSpPr/>
            <p:nvPr/>
          </p:nvSpPr>
          <p:spPr>
            <a:xfrm>
              <a:off x="10944425" y="5636684"/>
              <a:ext cx="180836" cy="180836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7 w 222573"/>
                <a:gd name="connsiteY1" fmla="*/ 222573 h 222573"/>
                <a:gd name="connsiteX2" fmla="*/ 0 w 222573"/>
                <a:gd name="connsiteY2" fmla="*/ 111286 h 222573"/>
                <a:gd name="connsiteX3" fmla="*/ 111287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0" name="Frihandsfigur: Form 29">
              <a:extLst>
                <a:ext uri="{FF2B5EF4-FFF2-40B4-BE49-F238E27FC236}">
                  <a16:creationId xmlns:a16="http://schemas.microsoft.com/office/drawing/2014/main" id="{02CDDE00-4A6B-409E-B89D-B5ED0BB076B8}"/>
                </a:ext>
              </a:extLst>
            </p:cNvPr>
            <p:cNvSpPr/>
            <p:nvPr/>
          </p:nvSpPr>
          <p:spPr>
            <a:xfrm>
              <a:off x="10607433" y="3885564"/>
              <a:ext cx="180836" cy="180836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7 w 222573"/>
                <a:gd name="connsiteY1" fmla="*/ 222573 h 222573"/>
                <a:gd name="connsiteX2" fmla="*/ 0 w 222573"/>
                <a:gd name="connsiteY2" fmla="*/ 111286 h 222573"/>
                <a:gd name="connsiteX3" fmla="*/ 111287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1" name="Frihandsfigur: Form 30">
              <a:extLst>
                <a:ext uri="{FF2B5EF4-FFF2-40B4-BE49-F238E27FC236}">
                  <a16:creationId xmlns:a16="http://schemas.microsoft.com/office/drawing/2014/main" id="{425B982E-F322-460F-9137-6FA45FB1EECB}"/>
                </a:ext>
              </a:extLst>
            </p:cNvPr>
            <p:cNvSpPr/>
            <p:nvPr/>
          </p:nvSpPr>
          <p:spPr>
            <a:xfrm>
              <a:off x="10944425" y="3301840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2" name="Frihandsfigur: Form 31">
              <a:extLst>
                <a:ext uri="{FF2B5EF4-FFF2-40B4-BE49-F238E27FC236}">
                  <a16:creationId xmlns:a16="http://schemas.microsoft.com/office/drawing/2014/main" id="{0B63566C-E161-4B07-AA4C-2F269AC77F63}"/>
                </a:ext>
              </a:extLst>
            </p:cNvPr>
            <p:cNvSpPr/>
            <p:nvPr/>
          </p:nvSpPr>
          <p:spPr>
            <a:xfrm>
              <a:off x="10607433" y="2718116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3" name="Frihandsfigur: Form 32">
              <a:extLst>
                <a:ext uri="{FF2B5EF4-FFF2-40B4-BE49-F238E27FC236}">
                  <a16:creationId xmlns:a16="http://schemas.microsoft.com/office/drawing/2014/main" id="{48FD6ED7-73CB-480F-A790-253C8791D516}"/>
                </a:ext>
              </a:extLst>
            </p:cNvPr>
            <p:cNvSpPr/>
            <p:nvPr/>
          </p:nvSpPr>
          <p:spPr>
            <a:xfrm>
              <a:off x="10944425" y="2134444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4" name="Frihandsfigur: Form 33">
              <a:extLst>
                <a:ext uri="{FF2B5EF4-FFF2-40B4-BE49-F238E27FC236}">
                  <a16:creationId xmlns:a16="http://schemas.microsoft.com/office/drawing/2014/main" id="{0AE88F20-9F89-4FC3-9FDA-69261282842E}"/>
                </a:ext>
              </a:extLst>
            </p:cNvPr>
            <p:cNvSpPr/>
            <p:nvPr/>
          </p:nvSpPr>
          <p:spPr>
            <a:xfrm>
              <a:off x="5876538" y="5052961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6 w 222573"/>
                <a:gd name="connsiteY1" fmla="*/ 222573 h 222573"/>
                <a:gd name="connsiteX2" fmla="*/ 0 w 222573"/>
                <a:gd name="connsiteY2" fmla="*/ 111287 h 222573"/>
                <a:gd name="connsiteX3" fmla="*/ 111286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9"/>
                    <a:pt x="172748" y="222573"/>
                    <a:pt x="111286" y="222573"/>
                  </a:cubicBezTo>
                  <a:cubicBezTo>
                    <a:pt x="49825" y="222573"/>
                    <a:pt x="0" y="172749"/>
                    <a:pt x="0" y="111287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5" name="Frihandsfigur: Form 34">
              <a:extLst>
                <a:ext uri="{FF2B5EF4-FFF2-40B4-BE49-F238E27FC236}">
                  <a16:creationId xmlns:a16="http://schemas.microsoft.com/office/drawing/2014/main" id="{A0958306-4F29-4D6E-AC15-B59850E2A0EF}"/>
                </a:ext>
              </a:extLst>
            </p:cNvPr>
            <p:cNvSpPr/>
            <p:nvPr/>
          </p:nvSpPr>
          <p:spPr>
            <a:xfrm>
              <a:off x="6897633" y="5630690"/>
              <a:ext cx="180836" cy="180836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6 w 222573"/>
                <a:gd name="connsiteY1" fmla="*/ 222573 h 222573"/>
                <a:gd name="connsiteX2" fmla="*/ 0 w 222573"/>
                <a:gd name="connsiteY2" fmla="*/ 111287 h 222573"/>
                <a:gd name="connsiteX3" fmla="*/ 111286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6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F8CCDC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grpSp>
          <p:nvGrpSpPr>
            <p:cNvPr id="36" name="Grupp 35">
              <a:extLst>
                <a:ext uri="{FF2B5EF4-FFF2-40B4-BE49-F238E27FC236}">
                  <a16:creationId xmlns:a16="http://schemas.microsoft.com/office/drawing/2014/main" id="{B4BAB36C-38E8-446B-9906-5C7AC63D7783}"/>
                </a:ext>
              </a:extLst>
            </p:cNvPr>
            <p:cNvGrpSpPr/>
            <p:nvPr/>
          </p:nvGrpSpPr>
          <p:grpSpPr>
            <a:xfrm>
              <a:off x="5972013" y="2217035"/>
              <a:ext cx="5070605" cy="3519626"/>
              <a:chOff x="5972013" y="2217035"/>
              <a:chExt cx="5070605" cy="3519626"/>
            </a:xfrm>
          </p:grpSpPr>
          <p:sp>
            <p:nvSpPr>
              <p:cNvPr id="37" name="Frihandsfigur: Form 36">
                <a:extLst>
                  <a:ext uri="{FF2B5EF4-FFF2-40B4-BE49-F238E27FC236}">
                    <a16:creationId xmlns:a16="http://schemas.microsoft.com/office/drawing/2014/main" id="{5CA11ADA-8E61-4981-91B5-73C5DD9ED80B}"/>
                  </a:ext>
                </a:extLst>
              </p:cNvPr>
              <p:cNvSpPr/>
              <p:nvPr/>
            </p:nvSpPr>
            <p:spPr>
              <a:xfrm>
                <a:off x="5972013" y="5135602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5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5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8" name="Frihandsfigur: Form 37">
                <a:extLst>
                  <a:ext uri="{FF2B5EF4-FFF2-40B4-BE49-F238E27FC236}">
                    <a16:creationId xmlns:a16="http://schemas.microsoft.com/office/drawing/2014/main" id="{96823741-C9B1-432A-A631-14896E8D676D}"/>
                  </a:ext>
                </a:extLst>
              </p:cNvPr>
              <p:cNvSpPr/>
              <p:nvPr/>
            </p:nvSpPr>
            <p:spPr>
              <a:xfrm>
                <a:off x="7657033" y="5135604"/>
                <a:ext cx="352543" cy="599275"/>
              </a:xfrm>
              <a:custGeom>
                <a:avLst/>
                <a:gdLst>
                  <a:gd name="connsiteX0" fmla="*/ 9569 w 433911"/>
                  <a:gd name="connsiteY0" fmla="*/ 737590 h 737590"/>
                  <a:gd name="connsiteX1" fmla="*/ 4783 w 433911"/>
                  <a:gd name="connsiteY1" fmla="*/ 736315 h 737590"/>
                  <a:gd name="connsiteX2" fmla="*/ 1274 w 433911"/>
                  <a:gd name="connsiteY2" fmla="*/ 723233 h 737590"/>
                  <a:gd name="connsiteX3" fmla="*/ 416047 w 433911"/>
                  <a:gd name="connsiteY3" fmla="*/ 4784 h 737590"/>
                  <a:gd name="connsiteX4" fmla="*/ 429128 w 433911"/>
                  <a:gd name="connsiteY4" fmla="*/ 1274 h 737590"/>
                  <a:gd name="connsiteX5" fmla="*/ 432637 w 433911"/>
                  <a:gd name="connsiteY5" fmla="*/ 14355 h 737590"/>
                  <a:gd name="connsiteX6" fmla="*/ 17865 w 433911"/>
                  <a:gd name="connsiteY6" fmla="*/ 732805 h 737590"/>
                  <a:gd name="connsiteX7" fmla="*/ 9569 w 433911"/>
                  <a:gd name="connsiteY7" fmla="*/ 737590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9569" y="737590"/>
                    </a:moveTo>
                    <a:cubicBezTo>
                      <a:pt x="7974" y="737590"/>
                      <a:pt x="6315" y="737208"/>
                      <a:pt x="4783" y="736315"/>
                    </a:cubicBezTo>
                    <a:cubicBezTo>
                      <a:pt x="189" y="733698"/>
                      <a:pt x="-1342" y="727827"/>
                      <a:pt x="1274" y="723233"/>
                    </a:cubicBezTo>
                    <a:lnTo>
                      <a:pt x="416047" y="4784"/>
                    </a:lnTo>
                    <a:cubicBezTo>
                      <a:pt x="418662" y="189"/>
                      <a:pt x="424533" y="-1342"/>
                      <a:pt x="429128" y="1274"/>
                    </a:cubicBezTo>
                    <a:cubicBezTo>
                      <a:pt x="433722" y="3890"/>
                      <a:pt x="435253" y="9761"/>
                      <a:pt x="432637" y="14355"/>
                    </a:cubicBezTo>
                    <a:lnTo>
                      <a:pt x="17865" y="732805"/>
                    </a:lnTo>
                    <a:cubicBezTo>
                      <a:pt x="16078" y="735867"/>
                      <a:pt x="12824" y="737590"/>
                      <a:pt x="9569" y="737590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39" name="Frihandsfigur: Form 38">
                <a:extLst>
                  <a:ext uri="{FF2B5EF4-FFF2-40B4-BE49-F238E27FC236}">
                    <a16:creationId xmlns:a16="http://schemas.microsoft.com/office/drawing/2014/main" id="{6E88EC53-2CDF-435D-BA46-6530066293DB}"/>
                  </a:ext>
                </a:extLst>
              </p:cNvPr>
              <p:cNvSpPr/>
              <p:nvPr/>
            </p:nvSpPr>
            <p:spPr>
              <a:xfrm>
                <a:off x="7657033" y="4551879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1 h 737590"/>
                  <a:gd name="connsiteX1" fmla="*/ 416047 w 433911"/>
                  <a:gd name="connsiteY1" fmla="*/ 732805 h 737590"/>
                  <a:gd name="connsiteX2" fmla="*/ 1274 w 433911"/>
                  <a:gd name="connsiteY2" fmla="*/ 14355 h 737590"/>
                  <a:gd name="connsiteX3" fmla="*/ 4783 w 433911"/>
                  <a:gd name="connsiteY3" fmla="*/ 1274 h 737590"/>
                  <a:gd name="connsiteX4" fmla="*/ 17865 w 433911"/>
                  <a:gd name="connsiteY4" fmla="*/ 4783 h 737590"/>
                  <a:gd name="connsiteX5" fmla="*/ 432637 w 433911"/>
                  <a:gd name="connsiteY5" fmla="*/ 723233 h 737590"/>
                  <a:gd name="connsiteX6" fmla="*/ 429128 w 433911"/>
                  <a:gd name="connsiteY6" fmla="*/ 736314 h 737590"/>
                  <a:gd name="connsiteX7" fmla="*/ 424342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1"/>
                    </a:moveTo>
                    <a:cubicBezTo>
                      <a:pt x="421023" y="737591"/>
                      <a:pt x="417833" y="735868"/>
                      <a:pt x="416047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3" y="1274"/>
                    </a:cubicBezTo>
                    <a:cubicBezTo>
                      <a:pt x="9378" y="-1342"/>
                      <a:pt x="15185" y="189"/>
                      <a:pt x="17865" y="4783"/>
                    </a:cubicBezTo>
                    <a:lnTo>
                      <a:pt x="432637" y="723233"/>
                    </a:lnTo>
                    <a:cubicBezTo>
                      <a:pt x="435253" y="727827"/>
                      <a:pt x="433722" y="733634"/>
                      <a:pt x="429128" y="736314"/>
                    </a:cubicBezTo>
                    <a:cubicBezTo>
                      <a:pt x="427596" y="737208"/>
                      <a:pt x="426001" y="737591"/>
                      <a:pt x="424342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0" name="Frihandsfigur: Form 39">
                <a:extLst>
                  <a:ext uri="{FF2B5EF4-FFF2-40B4-BE49-F238E27FC236}">
                    <a16:creationId xmlns:a16="http://schemas.microsoft.com/office/drawing/2014/main" id="{31D6BDC8-8176-4747-A055-F45D010F9621}"/>
                  </a:ext>
                </a:extLst>
              </p:cNvPr>
              <p:cNvSpPr/>
              <p:nvPr/>
            </p:nvSpPr>
            <p:spPr>
              <a:xfrm>
                <a:off x="7657033" y="3384483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0 h 737590"/>
                  <a:gd name="connsiteX1" fmla="*/ 416047 w 433911"/>
                  <a:gd name="connsiteY1" fmla="*/ 732805 h 737590"/>
                  <a:gd name="connsiteX2" fmla="*/ 1274 w 433911"/>
                  <a:gd name="connsiteY2" fmla="*/ 14355 h 737590"/>
                  <a:gd name="connsiteX3" fmla="*/ 4783 w 433911"/>
                  <a:gd name="connsiteY3" fmla="*/ 1274 h 737590"/>
                  <a:gd name="connsiteX4" fmla="*/ 17865 w 433911"/>
                  <a:gd name="connsiteY4" fmla="*/ 4784 h 737590"/>
                  <a:gd name="connsiteX5" fmla="*/ 432637 w 433911"/>
                  <a:gd name="connsiteY5" fmla="*/ 723233 h 737590"/>
                  <a:gd name="connsiteX6" fmla="*/ 429128 w 433911"/>
                  <a:gd name="connsiteY6" fmla="*/ 736315 h 737590"/>
                  <a:gd name="connsiteX7" fmla="*/ 424342 w 433911"/>
                  <a:gd name="connsiteY7" fmla="*/ 737590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0"/>
                    </a:moveTo>
                    <a:cubicBezTo>
                      <a:pt x="421023" y="737590"/>
                      <a:pt x="417833" y="735868"/>
                      <a:pt x="416047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3" y="1274"/>
                    </a:cubicBezTo>
                    <a:cubicBezTo>
                      <a:pt x="9378" y="-1342"/>
                      <a:pt x="15185" y="189"/>
                      <a:pt x="17865" y="4784"/>
                    </a:cubicBezTo>
                    <a:lnTo>
                      <a:pt x="432637" y="723233"/>
                    </a:lnTo>
                    <a:cubicBezTo>
                      <a:pt x="435253" y="727828"/>
                      <a:pt x="433722" y="733634"/>
                      <a:pt x="429128" y="736315"/>
                    </a:cubicBezTo>
                    <a:cubicBezTo>
                      <a:pt x="427596" y="737144"/>
                      <a:pt x="426001" y="737590"/>
                      <a:pt x="424342" y="737590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1" name="Frihandsfigur: Form 40">
                <a:extLst>
                  <a:ext uri="{FF2B5EF4-FFF2-40B4-BE49-F238E27FC236}">
                    <a16:creationId xmlns:a16="http://schemas.microsoft.com/office/drawing/2014/main" id="{04010356-54DB-4046-AFDF-B8FBAA7DD5F3}"/>
                  </a:ext>
                </a:extLst>
              </p:cNvPr>
              <p:cNvSpPr/>
              <p:nvPr/>
            </p:nvSpPr>
            <p:spPr>
              <a:xfrm>
                <a:off x="7994024" y="5135602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5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5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2" name="Frihandsfigur: Form 41">
                <a:extLst>
                  <a:ext uri="{FF2B5EF4-FFF2-40B4-BE49-F238E27FC236}">
                    <a16:creationId xmlns:a16="http://schemas.microsoft.com/office/drawing/2014/main" id="{22D8809D-C71A-4F23-90FD-2B972E5708FE}"/>
                  </a:ext>
                </a:extLst>
              </p:cNvPr>
              <p:cNvSpPr/>
              <p:nvPr/>
            </p:nvSpPr>
            <p:spPr>
              <a:xfrm>
                <a:off x="8668012" y="4551879"/>
                <a:ext cx="352542" cy="599275"/>
              </a:xfrm>
              <a:custGeom>
                <a:avLst/>
                <a:gdLst>
                  <a:gd name="connsiteX0" fmla="*/ 9569 w 433910"/>
                  <a:gd name="connsiteY0" fmla="*/ 737591 h 737590"/>
                  <a:gd name="connsiteX1" fmla="*/ 4783 w 433910"/>
                  <a:gd name="connsiteY1" fmla="*/ 736314 h 737590"/>
                  <a:gd name="connsiteX2" fmla="*/ 1274 w 433910"/>
                  <a:gd name="connsiteY2" fmla="*/ 723233 h 737590"/>
                  <a:gd name="connsiteX3" fmla="*/ 416047 w 433910"/>
                  <a:gd name="connsiteY3" fmla="*/ 4783 h 737590"/>
                  <a:gd name="connsiteX4" fmla="*/ 429127 w 433910"/>
                  <a:gd name="connsiteY4" fmla="*/ 1274 h 737590"/>
                  <a:gd name="connsiteX5" fmla="*/ 432637 w 433910"/>
                  <a:gd name="connsiteY5" fmla="*/ 14355 h 737590"/>
                  <a:gd name="connsiteX6" fmla="*/ 17865 w 433910"/>
                  <a:gd name="connsiteY6" fmla="*/ 732805 h 737590"/>
                  <a:gd name="connsiteX7" fmla="*/ 9569 w 433910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0" h="737590">
                    <a:moveTo>
                      <a:pt x="9569" y="737591"/>
                    </a:moveTo>
                    <a:cubicBezTo>
                      <a:pt x="7974" y="737591"/>
                      <a:pt x="6315" y="737208"/>
                      <a:pt x="4783" y="736314"/>
                    </a:cubicBezTo>
                    <a:cubicBezTo>
                      <a:pt x="189" y="733698"/>
                      <a:pt x="-1342" y="727827"/>
                      <a:pt x="1274" y="723233"/>
                    </a:cubicBezTo>
                    <a:lnTo>
                      <a:pt x="416047" y="4783"/>
                    </a:lnTo>
                    <a:cubicBezTo>
                      <a:pt x="418662" y="189"/>
                      <a:pt x="424533" y="-1342"/>
                      <a:pt x="429127" y="1274"/>
                    </a:cubicBezTo>
                    <a:cubicBezTo>
                      <a:pt x="433722" y="3890"/>
                      <a:pt x="435253" y="9761"/>
                      <a:pt x="432637" y="14355"/>
                    </a:cubicBezTo>
                    <a:lnTo>
                      <a:pt x="17865" y="732805"/>
                    </a:lnTo>
                    <a:cubicBezTo>
                      <a:pt x="16142" y="735868"/>
                      <a:pt x="12887" y="737591"/>
                      <a:pt x="9569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3" name="Frihandsfigur: Form 42">
                <a:extLst>
                  <a:ext uri="{FF2B5EF4-FFF2-40B4-BE49-F238E27FC236}">
                    <a16:creationId xmlns:a16="http://schemas.microsoft.com/office/drawing/2014/main" id="{E0B85040-8533-49C0-ABF5-584A2CD49828}"/>
                  </a:ext>
                </a:extLst>
              </p:cNvPr>
              <p:cNvSpPr/>
              <p:nvPr/>
            </p:nvSpPr>
            <p:spPr>
              <a:xfrm>
                <a:off x="7994024" y="3968205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6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6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4" name="Frihandsfigur: Form 43">
                <a:extLst>
                  <a:ext uri="{FF2B5EF4-FFF2-40B4-BE49-F238E27FC236}">
                    <a16:creationId xmlns:a16="http://schemas.microsoft.com/office/drawing/2014/main" id="{2EC6B563-CA95-4E2B-B48B-69793F85CC0E}"/>
                  </a:ext>
                </a:extLst>
              </p:cNvPr>
              <p:cNvSpPr/>
              <p:nvPr/>
            </p:nvSpPr>
            <p:spPr>
              <a:xfrm>
                <a:off x="8668064" y="3968207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1 h 737590"/>
                  <a:gd name="connsiteX1" fmla="*/ 416046 w 433911"/>
                  <a:gd name="connsiteY1" fmla="*/ 732805 h 737590"/>
                  <a:gd name="connsiteX2" fmla="*/ 1274 w 433911"/>
                  <a:gd name="connsiteY2" fmla="*/ 14355 h 737590"/>
                  <a:gd name="connsiteX3" fmla="*/ 4784 w 433911"/>
                  <a:gd name="connsiteY3" fmla="*/ 1274 h 737590"/>
                  <a:gd name="connsiteX4" fmla="*/ 17865 w 433911"/>
                  <a:gd name="connsiteY4" fmla="*/ 4783 h 737590"/>
                  <a:gd name="connsiteX5" fmla="*/ 432638 w 433911"/>
                  <a:gd name="connsiteY5" fmla="*/ 723233 h 737590"/>
                  <a:gd name="connsiteX6" fmla="*/ 429128 w 433911"/>
                  <a:gd name="connsiteY6" fmla="*/ 736314 h 737590"/>
                  <a:gd name="connsiteX7" fmla="*/ 424342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1"/>
                    </a:moveTo>
                    <a:cubicBezTo>
                      <a:pt x="421024" y="737591"/>
                      <a:pt x="417833" y="735868"/>
                      <a:pt x="416046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4" y="1274"/>
                    </a:cubicBezTo>
                    <a:cubicBezTo>
                      <a:pt x="9378" y="-1342"/>
                      <a:pt x="15185" y="189"/>
                      <a:pt x="17865" y="4783"/>
                    </a:cubicBezTo>
                    <a:lnTo>
                      <a:pt x="432638" y="723233"/>
                    </a:lnTo>
                    <a:cubicBezTo>
                      <a:pt x="435253" y="727828"/>
                      <a:pt x="433722" y="733634"/>
                      <a:pt x="429128" y="736314"/>
                    </a:cubicBezTo>
                    <a:cubicBezTo>
                      <a:pt x="427596" y="737144"/>
                      <a:pt x="425937" y="737591"/>
                      <a:pt x="424342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5" name="Frihandsfigur: Form 44">
                <a:extLst>
                  <a:ext uri="{FF2B5EF4-FFF2-40B4-BE49-F238E27FC236}">
                    <a16:creationId xmlns:a16="http://schemas.microsoft.com/office/drawing/2014/main" id="{3C03CE17-78C4-4C8E-98AC-56FCAD00289B}"/>
                  </a:ext>
                </a:extLst>
              </p:cNvPr>
              <p:cNvSpPr/>
              <p:nvPr/>
            </p:nvSpPr>
            <p:spPr>
              <a:xfrm>
                <a:off x="8668012" y="3384483"/>
                <a:ext cx="352542" cy="599275"/>
              </a:xfrm>
              <a:custGeom>
                <a:avLst/>
                <a:gdLst>
                  <a:gd name="connsiteX0" fmla="*/ 9569 w 433910"/>
                  <a:gd name="connsiteY0" fmla="*/ 737590 h 737590"/>
                  <a:gd name="connsiteX1" fmla="*/ 4783 w 433910"/>
                  <a:gd name="connsiteY1" fmla="*/ 736315 h 737590"/>
                  <a:gd name="connsiteX2" fmla="*/ 1274 w 433910"/>
                  <a:gd name="connsiteY2" fmla="*/ 723233 h 737590"/>
                  <a:gd name="connsiteX3" fmla="*/ 416047 w 433910"/>
                  <a:gd name="connsiteY3" fmla="*/ 4784 h 737590"/>
                  <a:gd name="connsiteX4" fmla="*/ 429127 w 433910"/>
                  <a:gd name="connsiteY4" fmla="*/ 1274 h 737590"/>
                  <a:gd name="connsiteX5" fmla="*/ 432637 w 433910"/>
                  <a:gd name="connsiteY5" fmla="*/ 14355 h 737590"/>
                  <a:gd name="connsiteX6" fmla="*/ 17865 w 433910"/>
                  <a:gd name="connsiteY6" fmla="*/ 732805 h 737590"/>
                  <a:gd name="connsiteX7" fmla="*/ 9569 w 433910"/>
                  <a:gd name="connsiteY7" fmla="*/ 737590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0" h="737590">
                    <a:moveTo>
                      <a:pt x="9569" y="737590"/>
                    </a:moveTo>
                    <a:cubicBezTo>
                      <a:pt x="7974" y="737590"/>
                      <a:pt x="6315" y="737208"/>
                      <a:pt x="4783" y="736315"/>
                    </a:cubicBezTo>
                    <a:cubicBezTo>
                      <a:pt x="189" y="733698"/>
                      <a:pt x="-1342" y="727828"/>
                      <a:pt x="1274" y="723233"/>
                    </a:cubicBezTo>
                    <a:lnTo>
                      <a:pt x="416047" y="4784"/>
                    </a:lnTo>
                    <a:cubicBezTo>
                      <a:pt x="418662" y="189"/>
                      <a:pt x="424533" y="-1342"/>
                      <a:pt x="429127" y="1274"/>
                    </a:cubicBezTo>
                    <a:cubicBezTo>
                      <a:pt x="433722" y="3890"/>
                      <a:pt x="435253" y="9761"/>
                      <a:pt x="432637" y="14355"/>
                    </a:cubicBezTo>
                    <a:lnTo>
                      <a:pt x="17865" y="732805"/>
                    </a:lnTo>
                    <a:cubicBezTo>
                      <a:pt x="16142" y="735868"/>
                      <a:pt x="12887" y="737590"/>
                      <a:pt x="9569" y="737590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6" name="Frihandsfigur: Form 45">
                <a:extLst>
                  <a:ext uri="{FF2B5EF4-FFF2-40B4-BE49-F238E27FC236}">
                    <a16:creationId xmlns:a16="http://schemas.microsoft.com/office/drawing/2014/main" id="{60166B2E-3DC5-4B11-9D98-ABD871A82BE4}"/>
                  </a:ext>
                </a:extLst>
              </p:cNvPr>
              <p:cNvSpPr/>
              <p:nvPr/>
            </p:nvSpPr>
            <p:spPr>
              <a:xfrm>
                <a:off x="8668064" y="2800759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1 h 737590"/>
                  <a:gd name="connsiteX1" fmla="*/ 416046 w 433911"/>
                  <a:gd name="connsiteY1" fmla="*/ 732805 h 737590"/>
                  <a:gd name="connsiteX2" fmla="*/ 1274 w 433911"/>
                  <a:gd name="connsiteY2" fmla="*/ 14355 h 737590"/>
                  <a:gd name="connsiteX3" fmla="*/ 4784 w 433911"/>
                  <a:gd name="connsiteY3" fmla="*/ 1274 h 737590"/>
                  <a:gd name="connsiteX4" fmla="*/ 17865 w 433911"/>
                  <a:gd name="connsiteY4" fmla="*/ 4784 h 737590"/>
                  <a:gd name="connsiteX5" fmla="*/ 432638 w 433911"/>
                  <a:gd name="connsiteY5" fmla="*/ 723233 h 737590"/>
                  <a:gd name="connsiteX6" fmla="*/ 429128 w 433911"/>
                  <a:gd name="connsiteY6" fmla="*/ 736314 h 737590"/>
                  <a:gd name="connsiteX7" fmla="*/ 424342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1"/>
                    </a:moveTo>
                    <a:cubicBezTo>
                      <a:pt x="421024" y="737591"/>
                      <a:pt x="417833" y="735868"/>
                      <a:pt x="416046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4" y="1274"/>
                    </a:cubicBezTo>
                    <a:cubicBezTo>
                      <a:pt x="9378" y="-1342"/>
                      <a:pt x="15185" y="189"/>
                      <a:pt x="17865" y="4784"/>
                    </a:cubicBezTo>
                    <a:lnTo>
                      <a:pt x="432638" y="723233"/>
                    </a:lnTo>
                    <a:cubicBezTo>
                      <a:pt x="435253" y="727827"/>
                      <a:pt x="433722" y="733634"/>
                      <a:pt x="429128" y="736314"/>
                    </a:cubicBezTo>
                    <a:cubicBezTo>
                      <a:pt x="427596" y="737208"/>
                      <a:pt x="425937" y="737591"/>
                      <a:pt x="424342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7" name="Frihandsfigur: Form 46">
                <a:extLst>
                  <a:ext uri="{FF2B5EF4-FFF2-40B4-BE49-F238E27FC236}">
                    <a16:creationId xmlns:a16="http://schemas.microsoft.com/office/drawing/2014/main" id="{B1C968F4-301E-4527-AE35-FAE6BD208F2B}"/>
                  </a:ext>
                </a:extLst>
              </p:cNvPr>
              <p:cNvSpPr/>
              <p:nvPr/>
            </p:nvSpPr>
            <p:spPr>
              <a:xfrm>
                <a:off x="8668012" y="2217035"/>
                <a:ext cx="352542" cy="599275"/>
              </a:xfrm>
              <a:custGeom>
                <a:avLst/>
                <a:gdLst>
                  <a:gd name="connsiteX0" fmla="*/ 9569 w 433910"/>
                  <a:gd name="connsiteY0" fmla="*/ 737591 h 737590"/>
                  <a:gd name="connsiteX1" fmla="*/ 4783 w 433910"/>
                  <a:gd name="connsiteY1" fmla="*/ 736314 h 737590"/>
                  <a:gd name="connsiteX2" fmla="*/ 1274 w 433910"/>
                  <a:gd name="connsiteY2" fmla="*/ 723233 h 737590"/>
                  <a:gd name="connsiteX3" fmla="*/ 416047 w 433910"/>
                  <a:gd name="connsiteY3" fmla="*/ 4784 h 737590"/>
                  <a:gd name="connsiteX4" fmla="*/ 429127 w 433910"/>
                  <a:gd name="connsiteY4" fmla="*/ 1274 h 737590"/>
                  <a:gd name="connsiteX5" fmla="*/ 432637 w 433910"/>
                  <a:gd name="connsiteY5" fmla="*/ 14355 h 737590"/>
                  <a:gd name="connsiteX6" fmla="*/ 17865 w 433910"/>
                  <a:gd name="connsiteY6" fmla="*/ 732805 h 737590"/>
                  <a:gd name="connsiteX7" fmla="*/ 9569 w 433910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0" h="737590">
                    <a:moveTo>
                      <a:pt x="9569" y="737591"/>
                    </a:moveTo>
                    <a:cubicBezTo>
                      <a:pt x="7974" y="737591"/>
                      <a:pt x="6315" y="737208"/>
                      <a:pt x="4783" y="736314"/>
                    </a:cubicBezTo>
                    <a:cubicBezTo>
                      <a:pt x="189" y="733698"/>
                      <a:pt x="-1342" y="727828"/>
                      <a:pt x="1274" y="723233"/>
                    </a:cubicBezTo>
                    <a:lnTo>
                      <a:pt x="416047" y="4784"/>
                    </a:lnTo>
                    <a:cubicBezTo>
                      <a:pt x="418662" y="189"/>
                      <a:pt x="424533" y="-1342"/>
                      <a:pt x="429127" y="1274"/>
                    </a:cubicBezTo>
                    <a:cubicBezTo>
                      <a:pt x="433722" y="3890"/>
                      <a:pt x="435253" y="9761"/>
                      <a:pt x="432637" y="14355"/>
                    </a:cubicBezTo>
                    <a:lnTo>
                      <a:pt x="17865" y="732805"/>
                    </a:lnTo>
                    <a:cubicBezTo>
                      <a:pt x="16142" y="735932"/>
                      <a:pt x="12887" y="737591"/>
                      <a:pt x="9569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8" name="Frihandsfigur: Form 47">
                <a:extLst>
                  <a:ext uri="{FF2B5EF4-FFF2-40B4-BE49-F238E27FC236}">
                    <a16:creationId xmlns:a16="http://schemas.microsoft.com/office/drawing/2014/main" id="{820DF194-79B6-46B9-8E61-ADB5416C3EEA}"/>
                  </a:ext>
                </a:extLst>
              </p:cNvPr>
              <p:cNvSpPr/>
              <p:nvPr/>
            </p:nvSpPr>
            <p:spPr>
              <a:xfrm>
                <a:off x="9005056" y="4551929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5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5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9" name="Frihandsfigur: Form 48">
                <a:extLst>
                  <a:ext uri="{FF2B5EF4-FFF2-40B4-BE49-F238E27FC236}">
                    <a16:creationId xmlns:a16="http://schemas.microsoft.com/office/drawing/2014/main" id="{E9147EF1-4885-4CC1-A805-5E4CC211B25B}"/>
                  </a:ext>
                </a:extLst>
              </p:cNvPr>
              <p:cNvSpPr/>
              <p:nvPr/>
            </p:nvSpPr>
            <p:spPr>
              <a:xfrm>
                <a:off x="9679044" y="4551879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1 h 737590"/>
                  <a:gd name="connsiteX1" fmla="*/ 416046 w 433911"/>
                  <a:gd name="connsiteY1" fmla="*/ 732805 h 737590"/>
                  <a:gd name="connsiteX2" fmla="*/ 1274 w 433911"/>
                  <a:gd name="connsiteY2" fmla="*/ 14355 h 737590"/>
                  <a:gd name="connsiteX3" fmla="*/ 4784 w 433911"/>
                  <a:gd name="connsiteY3" fmla="*/ 1274 h 737590"/>
                  <a:gd name="connsiteX4" fmla="*/ 17865 w 433911"/>
                  <a:gd name="connsiteY4" fmla="*/ 4783 h 737590"/>
                  <a:gd name="connsiteX5" fmla="*/ 432638 w 433911"/>
                  <a:gd name="connsiteY5" fmla="*/ 723233 h 737590"/>
                  <a:gd name="connsiteX6" fmla="*/ 429128 w 433911"/>
                  <a:gd name="connsiteY6" fmla="*/ 736314 h 737590"/>
                  <a:gd name="connsiteX7" fmla="*/ 424342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1"/>
                    </a:moveTo>
                    <a:cubicBezTo>
                      <a:pt x="421024" y="737591"/>
                      <a:pt x="417833" y="735868"/>
                      <a:pt x="416046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4" y="1274"/>
                    </a:cubicBezTo>
                    <a:cubicBezTo>
                      <a:pt x="9378" y="-1342"/>
                      <a:pt x="15185" y="189"/>
                      <a:pt x="17865" y="4783"/>
                    </a:cubicBezTo>
                    <a:lnTo>
                      <a:pt x="432638" y="723233"/>
                    </a:lnTo>
                    <a:cubicBezTo>
                      <a:pt x="435253" y="727827"/>
                      <a:pt x="433722" y="733634"/>
                      <a:pt x="429128" y="736314"/>
                    </a:cubicBezTo>
                    <a:cubicBezTo>
                      <a:pt x="427660" y="737208"/>
                      <a:pt x="426001" y="737591"/>
                      <a:pt x="424342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0" name="Frihandsfigur: Form 49">
                <a:extLst>
                  <a:ext uri="{FF2B5EF4-FFF2-40B4-BE49-F238E27FC236}">
                    <a16:creationId xmlns:a16="http://schemas.microsoft.com/office/drawing/2014/main" id="{BFA69347-4A47-4040-830E-552C84478937}"/>
                  </a:ext>
                </a:extLst>
              </p:cNvPr>
              <p:cNvSpPr/>
              <p:nvPr/>
            </p:nvSpPr>
            <p:spPr>
              <a:xfrm>
                <a:off x="9679044" y="3968207"/>
                <a:ext cx="352543" cy="599275"/>
              </a:xfrm>
              <a:custGeom>
                <a:avLst/>
                <a:gdLst>
                  <a:gd name="connsiteX0" fmla="*/ 9569 w 433911"/>
                  <a:gd name="connsiteY0" fmla="*/ 737591 h 737590"/>
                  <a:gd name="connsiteX1" fmla="*/ 4784 w 433911"/>
                  <a:gd name="connsiteY1" fmla="*/ 736314 h 737590"/>
                  <a:gd name="connsiteX2" fmla="*/ 1274 w 433911"/>
                  <a:gd name="connsiteY2" fmla="*/ 723233 h 737590"/>
                  <a:gd name="connsiteX3" fmla="*/ 416046 w 433911"/>
                  <a:gd name="connsiteY3" fmla="*/ 4783 h 737590"/>
                  <a:gd name="connsiteX4" fmla="*/ 429128 w 433911"/>
                  <a:gd name="connsiteY4" fmla="*/ 1274 h 737590"/>
                  <a:gd name="connsiteX5" fmla="*/ 432638 w 433911"/>
                  <a:gd name="connsiteY5" fmla="*/ 14355 h 737590"/>
                  <a:gd name="connsiteX6" fmla="*/ 17865 w 433911"/>
                  <a:gd name="connsiteY6" fmla="*/ 732805 h 737590"/>
                  <a:gd name="connsiteX7" fmla="*/ 9569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9569" y="737591"/>
                    </a:moveTo>
                    <a:cubicBezTo>
                      <a:pt x="7974" y="737591"/>
                      <a:pt x="6315" y="737208"/>
                      <a:pt x="4784" y="736314"/>
                    </a:cubicBezTo>
                    <a:cubicBezTo>
                      <a:pt x="189" y="733698"/>
                      <a:pt x="-1342" y="727828"/>
                      <a:pt x="1274" y="723233"/>
                    </a:cubicBezTo>
                    <a:lnTo>
                      <a:pt x="416046" y="4783"/>
                    </a:lnTo>
                    <a:cubicBezTo>
                      <a:pt x="418663" y="189"/>
                      <a:pt x="424533" y="-1342"/>
                      <a:pt x="429128" y="1274"/>
                    </a:cubicBezTo>
                    <a:cubicBezTo>
                      <a:pt x="433722" y="3890"/>
                      <a:pt x="435253" y="9761"/>
                      <a:pt x="432638" y="14355"/>
                    </a:cubicBezTo>
                    <a:lnTo>
                      <a:pt x="17865" y="732805"/>
                    </a:lnTo>
                    <a:cubicBezTo>
                      <a:pt x="16078" y="735868"/>
                      <a:pt x="12888" y="737591"/>
                      <a:pt x="9569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1" name="Frihandsfigur: Form 50">
                <a:extLst>
                  <a:ext uri="{FF2B5EF4-FFF2-40B4-BE49-F238E27FC236}">
                    <a16:creationId xmlns:a16="http://schemas.microsoft.com/office/drawing/2014/main" id="{FBD9F420-3C3C-4726-9CA7-69A6215BB867}"/>
                  </a:ext>
                </a:extLst>
              </p:cNvPr>
              <p:cNvSpPr/>
              <p:nvPr/>
            </p:nvSpPr>
            <p:spPr>
              <a:xfrm>
                <a:off x="9005056" y="3384481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5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5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2" name="Frihandsfigur: Form 51">
                <a:extLst>
                  <a:ext uri="{FF2B5EF4-FFF2-40B4-BE49-F238E27FC236}">
                    <a16:creationId xmlns:a16="http://schemas.microsoft.com/office/drawing/2014/main" id="{BA05428D-3E5E-4E25-BFD4-8FEBA0D1461F}"/>
                  </a:ext>
                </a:extLst>
              </p:cNvPr>
              <p:cNvSpPr/>
              <p:nvPr/>
            </p:nvSpPr>
            <p:spPr>
              <a:xfrm>
                <a:off x="9679044" y="3384483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0 h 737590"/>
                  <a:gd name="connsiteX1" fmla="*/ 416046 w 433911"/>
                  <a:gd name="connsiteY1" fmla="*/ 732805 h 737590"/>
                  <a:gd name="connsiteX2" fmla="*/ 1274 w 433911"/>
                  <a:gd name="connsiteY2" fmla="*/ 14355 h 737590"/>
                  <a:gd name="connsiteX3" fmla="*/ 4784 w 433911"/>
                  <a:gd name="connsiteY3" fmla="*/ 1274 h 737590"/>
                  <a:gd name="connsiteX4" fmla="*/ 17865 w 433911"/>
                  <a:gd name="connsiteY4" fmla="*/ 4784 h 737590"/>
                  <a:gd name="connsiteX5" fmla="*/ 432638 w 433911"/>
                  <a:gd name="connsiteY5" fmla="*/ 723233 h 737590"/>
                  <a:gd name="connsiteX6" fmla="*/ 429128 w 433911"/>
                  <a:gd name="connsiteY6" fmla="*/ 736315 h 737590"/>
                  <a:gd name="connsiteX7" fmla="*/ 424342 w 433911"/>
                  <a:gd name="connsiteY7" fmla="*/ 737590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0"/>
                    </a:moveTo>
                    <a:cubicBezTo>
                      <a:pt x="421024" y="737590"/>
                      <a:pt x="417833" y="735868"/>
                      <a:pt x="416046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4" y="1274"/>
                    </a:cubicBezTo>
                    <a:cubicBezTo>
                      <a:pt x="9378" y="-1342"/>
                      <a:pt x="15185" y="189"/>
                      <a:pt x="17865" y="4784"/>
                    </a:cubicBezTo>
                    <a:lnTo>
                      <a:pt x="432638" y="723233"/>
                    </a:lnTo>
                    <a:cubicBezTo>
                      <a:pt x="435253" y="727828"/>
                      <a:pt x="433722" y="733634"/>
                      <a:pt x="429128" y="736315"/>
                    </a:cubicBezTo>
                    <a:cubicBezTo>
                      <a:pt x="427660" y="737144"/>
                      <a:pt x="426001" y="737590"/>
                      <a:pt x="424342" y="737590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3" name="Frihandsfigur: Form 52">
                <a:extLst>
                  <a:ext uri="{FF2B5EF4-FFF2-40B4-BE49-F238E27FC236}">
                    <a16:creationId xmlns:a16="http://schemas.microsoft.com/office/drawing/2014/main" id="{0AE62AFE-8E1B-4E29-875B-81AA73DC09AB}"/>
                  </a:ext>
                </a:extLst>
              </p:cNvPr>
              <p:cNvSpPr/>
              <p:nvPr/>
            </p:nvSpPr>
            <p:spPr>
              <a:xfrm>
                <a:off x="9679044" y="2800759"/>
                <a:ext cx="352543" cy="599275"/>
              </a:xfrm>
              <a:custGeom>
                <a:avLst/>
                <a:gdLst>
                  <a:gd name="connsiteX0" fmla="*/ 9569 w 433911"/>
                  <a:gd name="connsiteY0" fmla="*/ 737591 h 737590"/>
                  <a:gd name="connsiteX1" fmla="*/ 4784 w 433911"/>
                  <a:gd name="connsiteY1" fmla="*/ 736314 h 737590"/>
                  <a:gd name="connsiteX2" fmla="*/ 1274 w 433911"/>
                  <a:gd name="connsiteY2" fmla="*/ 723233 h 737590"/>
                  <a:gd name="connsiteX3" fmla="*/ 416046 w 433911"/>
                  <a:gd name="connsiteY3" fmla="*/ 4784 h 737590"/>
                  <a:gd name="connsiteX4" fmla="*/ 429128 w 433911"/>
                  <a:gd name="connsiteY4" fmla="*/ 1274 h 737590"/>
                  <a:gd name="connsiteX5" fmla="*/ 432638 w 433911"/>
                  <a:gd name="connsiteY5" fmla="*/ 14355 h 737590"/>
                  <a:gd name="connsiteX6" fmla="*/ 17865 w 433911"/>
                  <a:gd name="connsiteY6" fmla="*/ 732805 h 737590"/>
                  <a:gd name="connsiteX7" fmla="*/ 9569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9569" y="737591"/>
                    </a:moveTo>
                    <a:cubicBezTo>
                      <a:pt x="7974" y="737591"/>
                      <a:pt x="6315" y="737208"/>
                      <a:pt x="4784" y="736314"/>
                    </a:cubicBezTo>
                    <a:cubicBezTo>
                      <a:pt x="189" y="733698"/>
                      <a:pt x="-1342" y="727827"/>
                      <a:pt x="1274" y="723233"/>
                    </a:cubicBezTo>
                    <a:lnTo>
                      <a:pt x="416046" y="4784"/>
                    </a:lnTo>
                    <a:cubicBezTo>
                      <a:pt x="418663" y="189"/>
                      <a:pt x="424533" y="-1342"/>
                      <a:pt x="429128" y="1274"/>
                    </a:cubicBezTo>
                    <a:cubicBezTo>
                      <a:pt x="433722" y="3890"/>
                      <a:pt x="435253" y="9761"/>
                      <a:pt x="432638" y="14355"/>
                    </a:cubicBezTo>
                    <a:lnTo>
                      <a:pt x="17865" y="732805"/>
                    </a:lnTo>
                    <a:cubicBezTo>
                      <a:pt x="16078" y="735868"/>
                      <a:pt x="12888" y="737591"/>
                      <a:pt x="9569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4" name="Frihandsfigur: Form 53">
                <a:extLst>
                  <a:ext uri="{FF2B5EF4-FFF2-40B4-BE49-F238E27FC236}">
                    <a16:creationId xmlns:a16="http://schemas.microsoft.com/office/drawing/2014/main" id="{E892DB69-E5C2-4883-9E69-3D7C98519B99}"/>
                  </a:ext>
                </a:extLst>
              </p:cNvPr>
              <p:cNvSpPr/>
              <p:nvPr/>
            </p:nvSpPr>
            <p:spPr>
              <a:xfrm>
                <a:off x="10016087" y="5135602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5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5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5" name="Frihandsfigur: Form 54">
                <a:extLst>
                  <a:ext uri="{FF2B5EF4-FFF2-40B4-BE49-F238E27FC236}">
                    <a16:creationId xmlns:a16="http://schemas.microsoft.com/office/drawing/2014/main" id="{ED0FDCBF-36BC-4676-B6E3-5D2330CBDDDF}"/>
                  </a:ext>
                </a:extLst>
              </p:cNvPr>
              <p:cNvSpPr/>
              <p:nvPr/>
            </p:nvSpPr>
            <p:spPr>
              <a:xfrm>
                <a:off x="10690075" y="5135604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0 h 737590"/>
                  <a:gd name="connsiteX1" fmla="*/ 416046 w 433911"/>
                  <a:gd name="connsiteY1" fmla="*/ 732805 h 737590"/>
                  <a:gd name="connsiteX2" fmla="*/ 1274 w 433911"/>
                  <a:gd name="connsiteY2" fmla="*/ 14355 h 737590"/>
                  <a:gd name="connsiteX3" fmla="*/ 4784 w 433911"/>
                  <a:gd name="connsiteY3" fmla="*/ 1274 h 737590"/>
                  <a:gd name="connsiteX4" fmla="*/ 17865 w 433911"/>
                  <a:gd name="connsiteY4" fmla="*/ 4784 h 737590"/>
                  <a:gd name="connsiteX5" fmla="*/ 432638 w 433911"/>
                  <a:gd name="connsiteY5" fmla="*/ 723233 h 737590"/>
                  <a:gd name="connsiteX6" fmla="*/ 429128 w 433911"/>
                  <a:gd name="connsiteY6" fmla="*/ 736315 h 737590"/>
                  <a:gd name="connsiteX7" fmla="*/ 424342 w 433911"/>
                  <a:gd name="connsiteY7" fmla="*/ 737590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0"/>
                    </a:moveTo>
                    <a:cubicBezTo>
                      <a:pt x="421024" y="737590"/>
                      <a:pt x="417833" y="735867"/>
                      <a:pt x="416046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4" y="1274"/>
                    </a:cubicBezTo>
                    <a:cubicBezTo>
                      <a:pt x="9378" y="-1342"/>
                      <a:pt x="15185" y="189"/>
                      <a:pt x="17865" y="4784"/>
                    </a:cubicBezTo>
                    <a:lnTo>
                      <a:pt x="432638" y="723233"/>
                    </a:lnTo>
                    <a:cubicBezTo>
                      <a:pt x="435253" y="727827"/>
                      <a:pt x="433722" y="733634"/>
                      <a:pt x="429128" y="736315"/>
                    </a:cubicBezTo>
                    <a:cubicBezTo>
                      <a:pt x="427596" y="737144"/>
                      <a:pt x="426001" y="737590"/>
                      <a:pt x="424342" y="737590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6" name="Frihandsfigur: Form 55">
                <a:extLst>
                  <a:ext uri="{FF2B5EF4-FFF2-40B4-BE49-F238E27FC236}">
                    <a16:creationId xmlns:a16="http://schemas.microsoft.com/office/drawing/2014/main" id="{97A09CB9-22EF-44BF-90F5-41E5F922CC41}"/>
                  </a:ext>
                </a:extLst>
              </p:cNvPr>
              <p:cNvSpPr/>
              <p:nvPr/>
            </p:nvSpPr>
            <p:spPr>
              <a:xfrm>
                <a:off x="10016087" y="3968205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6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6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7" name="Frihandsfigur: Form 56">
                <a:extLst>
                  <a:ext uri="{FF2B5EF4-FFF2-40B4-BE49-F238E27FC236}">
                    <a16:creationId xmlns:a16="http://schemas.microsoft.com/office/drawing/2014/main" id="{8A0762C8-46C8-4B01-A1FD-6392D4F85FF6}"/>
                  </a:ext>
                </a:extLst>
              </p:cNvPr>
              <p:cNvSpPr/>
              <p:nvPr/>
            </p:nvSpPr>
            <p:spPr>
              <a:xfrm>
                <a:off x="10690075" y="3384483"/>
                <a:ext cx="352543" cy="599275"/>
              </a:xfrm>
              <a:custGeom>
                <a:avLst/>
                <a:gdLst>
                  <a:gd name="connsiteX0" fmla="*/ 9569 w 433911"/>
                  <a:gd name="connsiteY0" fmla="*/ 737590 h 737590"/>
                  <a:gd name="connsiteX1" fmla="*/ 4784 w 433911"/>
                  <a:gd name="connsiteY1" fmla="*/ 736315 h 737590"/>
                  <a:gd name="connsiteX2" fmla="*/ 1274 w 433911"/>
                  <a:gd name="connsiteY2" fmla="*/ 723233 h 737590"/>
                  <a:gd name="connsiteX3" fmla="*/ 416046 w 433911"/>
                  <a:gd name="connsiteY3" fmla="*/ 4784 h 737590"/>
                  <a:gd name="connsiteX4" fmla="*/ 429128 w 433911"/>
                  <a:gd name="connsiteY4" fmla="*/ 1274 h 737590"/>
                  <a:gd name="connsiteX5" fmla="*/ 432638 w 433911"/>
                  <a:gd name="connsiteY5" fmla="*/ 14355 h 737590"/>
                  <a:gd name="connsiteX6" fmla="*/ 17865 w 433911"/>
                  <a:gd name="connsiteY6" fmla="*/ 732805 h 737590"/>
                  <a:gd name="connsiteX7" fmla="*/ 9569 w 433911"/>
                  <a:gd name="connsiteY7" fmla="*/ 737590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9569" y="737590"/>
                    </a:moveTo>
                    <a:cubicBezTo>
                      <a:pt x="7974" y="737590"/>
                      <a:pt x="6315" y="737208"/>
                      <a:pt x="4784" y="736315"/>
                    </a:cubicBezTo>
                    <a:cubicBezTo>
                      <a:pt x="189" y="733698"/>
                      <a:pt x="-1342" y="727828"/>
                      <a:pt x="1274" y="723233"/>
                    </a:cubicBezTo>
                    <a:lnTo>
                      <a:pt x="416046" y="4784"/>
                    </a:lnTo>
                    <a:cubicBezTo>
                      <a:pt x="418663" y="189"/>
                      <a:pt x="424533" y="-1342"/>
                      <a:pt x="429128" y="1274"/>
                    </a:cubicBezTo>
                    <a:cubicBezTo>
                      <a:pt x="433722" y="3890"/>
                      <a:pt x="435253" y="9761"/>
                      <a:pt x="432638" y="14355"/>
                    </a:cubicBezTo>
                    <a:lnTo>
                      <a:pt x="17865" y="732805"/>
                    </a:lnTo>
                    <a:cubicBezTo>
                      <a:pt x="16078" y="735868"/>
                      <a:pt x="12824" y="737590"/>
                      <a:pt x="9569" y="737590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8" name="Frihandsfigur: Form 57">
                <a:extLst>
                  <a:ext uri="{FF2B5EF4-FFF2-40B4-BE49-F238E27FC236}">
                    <a16:creationId xmlns:a16="http://schemas.microsoft.com/office/drawing/2014/main" id="{CFC5E897-CD58-4A49-BB3E-4DD91258B4ED}"/>
                  </a:ext>
                </a:extLst>
              </p:cNvPr>
              <p:cNvSpPr/>
              <p:nvPr/>
            </p:nvSpPr>
            <p:spPr>
              <a:xfrm>
                <a:off x="10690075" y="2800759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1 h 737590"/>
                  <a:gd name="connsiteX1" fmla="*/ 416046 w 433911"/>
                  <a:gd name="connsiteY1" fmla="*/ 732805 h 737590"/>
                  <a:gd name="connsiteX2" fmla="*/ 1274 w 433911"/>
                  <a:gd name="connsiteY2" fmla="*/ 14355 h 737590"/>
                  <a:gd name="connsiteX3" fmla="*/ 4784 w 433911"/>
                  <a:gd name="connsiteY3" fmla="*/ 1274 h 737590"/>
                  <a:gd name="connsiteX4" fmla="*/ 17865 w 433911"/>
                  <a:gd name="connsiteY4" fmla="*/ 4784 h 737590"/>
                  <a:gd name="connsiteX5" fmla="*/ 432638 w 433911"/>
                  <a:gd name="connsiteY5" fmla="*/ 723233 h 737590"/>
                  <a:gd name="connsiteX6" fmla="*/ 429128 w 433911"/>
                  <a:gd name="connsiteY6" fmla="*/ 736314 h 737590"/>
                  <a:gd name="connsiteX7" fmla="*/ 424342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1"/>
                    </a:moveTo>
                    <a:cubicBezTo>
                      <a:pt x="421024" y="737591"/>
                      <a:pt x="417833" y="735868"/>
                      <a:pt x="416046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4" y="1274"/>
                    </a:cubicBezTo>
                    <a:cubicBezTo>
                      <a:pt x="9378" y="-1342"/>
                      <a:pt x="15185" y="189"/>
                      <a:pt x="17865" y="4784"/>
                    </a:cubicBezTo>
                    <a:lnTo>
                      <a:pt x="432638" y="723233"/>
                    </a:lnTo>
                    <a:cubicBezTo>
                      <a:pt x="435253" y="727827"/>
                      <a:pt x="433722" y="733634"/>
                      <a:pt x="429128" y="736314"/>
                    </a:cubicBezTo>
                    <a:cubicBezTo>
                      <a:pt x="427596" y="737208"/>
                      <a:pt x="426001" y="737591"/>
                      <a:pt x="424342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59" name="Frihandsfigur: Form 58">
                <a:extLst>
                  <a:ext uri="{FF2B5EF4-FFF2-40B4-BE49-F238E27FC236}">
                    <a16:creationId xmlns:a16="http://schemas.microsoft.com/office/drawing/2014/main" id="{9DDF8755-F138-4E51-A127-5861D0F4CDDC}"/>
                  </a:ext>
                </a:extLst>
              </p:cNvPr>
              <p:cNvSpPr/>
              <p:nvPr/>
            </p:nvSpPr>
            <p:spPr>
              <a:xfrm>
                <a:off x="10690075" y="2217035"/>
                <a:ext cx="352543" cy="599275"/>
              </a:xfrm>
              <a:custGeom>
                <a:avLst/>
                <a:gdLst>
                  <a:gd name="connsiteX0" fmla="*/ 9569 w 433911"/>
                  <a:gd name="connsiteY0" fmla="*/ 737591 h 737590"/>
                  <a:gd name="connsiteX1" fmla="*/ 4784 w 433911"/>
                  <a:gd name="connsiteY1" fmla="*/ 736314 h 737590"/>
                  <a:gd name="connsiteX2" fmla="*/ 1274 w 433911"/>
                  <a:gd name="connsiteY2" fmla="*/ 723233 h 737590"/>
                  <a:gd name="connsiteX3" fmla="*/ 416046 w 433911"/>
                  <a:gd name="connsiteY3" fmla="*/ 4784 h 737590"/>
                  <a:gd name="connsiteX4" fmla="*/ 429128 w 433911"/>
                  <a:gd name="connsiteY4" fmla="*/ 1274 h 737590"/>
                  <a:gd name="connsiteX5" fmla="*/ 432638 w 433911"/>
                  <a:gd name="connsiteY5" fmla="*/ 14355 h 737590"/>
                  <a:gd name="connsiteX6" fmla="*/ 17865 w 433911"/>
                  <a:gd name="connsiteY6" fmla="*/ 732805 h 737590"/>
                  <a:gd name="connsiteX7" fmla="*/ 9569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9569" y="737591"/>
                    </a:moveTo>
                    <a:cubicBezTo>
                      <a:pt x="7974" y="737591"/>
                      <a:pt x="6315" y="737208"/>
                      <a:pt x="4784" y="736314"/>
                    </a:cubicBezTo>
                    <a:cubicBezTo>
                      <a:pt x="189" y="733698"/>
                      <a:pt x="-1342" y="727828"/>
                      <a:pt x="1274" y="723233"/>
                    </a:cubicBezTo>
                    <a:lnTo>
                      <a:pt x="416046" y="4784"/>
                    </a:lnTo>
                    <a:cubicBezTo>
                      <a:pt x="418663" y="189"/>
                      <a:pt x="424533" y="-1342"/>
                      <a:pt x="429128" y="1274"/>
                    </a:cubicBezTo>
                    <a:cubicBezTo>
                      <a:pt x="433722" y="3890"/>
                      <a:pt x="435253" y="9761"/>
                      <a:pt x="432638" y="14355"/>
                    </a:cubicBezTo>
                    <a:lnTo>
                      <a:pt x="17865" y="732805"/>
                    </a:lnTo>
                    <a:cubicBezTo>
                      <a:pt x="16078" y="735932"/>
                      <a:pt x="12824" y="737591"/>
                      <a:pt x="9569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0" name="Frihandsfigur: Form 59">
                <a:extLst>
                  <a:ext uri="{FF2B5EF4-FFF2-40B4-BE49-F238E27FC236}">
                    <a16:creationId xmlns:a16="http://schemas.microsoft.com/office/drawing/2014/main" id="{A65BC026-9101-49CD-9CEE-254EE3E37C3B}"/>
                  </a:ext>
                </a:extLst>
              </p:cNvPr>
              <p:cNvSpPr/>
              <p:nvPr/>
            </p:nvSpPr>
            <p:spPr>
              <a:xfrm>
                <a:off x="6967467" y="5721108"/>
                <a:ext cx="689540" cy="15553"/>
              </a:xfrm>
              <a:custGeom>
                <a:avLst/>
                <a:gdLst>
                  <a:gd name="connsiteX0" fmla="*/ 839116 w 848688"/>
                  <a:gd name="connsiteY0" fmla="*/ 19143 h 19143"/>
                  <a:gd name="connsiteX1" fmla="*/ 9572 w 848688"/>
                  <a:gd name="connsiteY1" fmla="*/ 19143 h 19143"/>
                  <a:gd name="connsiteX2" fmla="*/ 0 w 848688"/>
                  <a:gd name="connsiteY2" fmla="*/ 9572 h 19143"/>
                  <a:gd name="connsiteX3" fmla="*/ 9572 w 848688"/>
                  <a:gd name="connsiteY3" fmla="*/ 0 h 19143"/>
                  <a:gd name="connsiteX4" fmla="*/ 839116 w 848688"/>
                  <a:gd name="connsiteY4" fmla="*/ 0 h 19143"/>
                  <a:gd name="connsiteX5" fmla="*/ 848688 w 848688"/>
                  <a:gd name="connsiteY5" fmla="*/ 9572 h 19143"/>
                  <a:gd name="connsiteX6" fmla="*/ 839116 w 848688"/>
                  <a:gd name="connsiteY6" fmla="*/ 19143 h 1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688" h="19143">
                    <a:moveTo>
                      <a:pt x="839116" y="19143"/>
                    </a:moveTo>
                    <a:lnTo>
                      <a:pt x="9572" y="19143"/>
                    </a:lnTo>
                    <a:cubicBezTo>
                      <a:pt x="4276" y="19143"/>
                      <a:pt x="0" y="14868"/>
                      <a:pt x="0" y="9572"/>
                    </a:cubicBezTo>
                    <a:cubicBezTo>
                      <a:pt x="0" y="4275"/>
                      <a:pt x="4276" y="0"/>
                      <a:pt x="9572" y="0"/>
                    </a:cubicBezTo>
                    <a:lnTo>
                      <a:pt x="839116" y="0"/>
                    </a:lnTo>
                    <a:cubicBezTo>
                      <a:pt x="844413" y="0"/>
                      <a:pt x="848688" y="4275"/>
                      <a:pt x="848688" y="9572"/>
                    </a:cubicBezTo>
                    <a:cubicBezTo>
                      <a:pt x="848688" y="14868"/>
                      <a:pt x="844413" y="19143"/>
                      <a:pt x="839116" y="19143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61" name="Frihandsfigur: Form 60">
                <a:extLst>
                  <a:ext uri="{FF2B5EF4-FFF2-40B4-BE49-F238E27FC236}">
                    <a16:creationId xmlns:a16="http://schemas.microsoft.com/office/drawing/2014/main" id="{B99DE9D6-EAD5-4812-9C4C-7ECB58119318}"/>
                  </a:ext>
                </a:extLst>
              </p:cNvPr>
              <p:cNvSpPr/>
              <p:nvPr/>
            </p:nvSpPr>
            <p:spPr>
              <a:xfrm>
                <a:off x="6644642" y="5137386"/>
                <a:ext cx="352543" cy="599275"/>
              </a:xfrm>
              <a:custGeom>
                <a:avLst/>
                <a:gdLst>
                  <a:gd name="connsiteX0" fmla="*/ 424342 w 433911"/>
                  <a:gd name="connsiteY0" fmla="*/ 737591 h 737590"/>
                  <a:gd name="connsiteX1" fmla="*/ 416047 w 433911"/>
                  <a:gd name="connsiteY1" fmla="*/ 732805 h 737590"/>
                  <a:gd name="connsiteX2" fmla="*/ 1274 w 433911"/>
                  <a:gd name="connsiteY2" fmla="*/ 14355 h 737590"/>
                  <a:gd name="connsiteX3" fmla="*/ 4783 w 433911"/>
                  <a:gd name="connsiteY3" fmla="*/ 1274 h 737590"/>
                  <a:gd name="connsiteX4" fmla="*/ 17865 w 433911"/>
                  <a:gd name="connsiteY4" fmla="*/ 4783 h 737590"/>
                  <a:gd name="connsiteX5" fmla="*/ 432637 w 433911"/>
                  <a:gd name="connsiteY5" fmla="*/ 723233 h 737590"/>
                  <a:gd name="connsiteX6" fmla="*/ 429128 w 433911"/>
                  <a:gd name="connsiteY6" fmla="*/ 736314 h 737590"/>
                  <a:gd name="connsiteX7" fmla="*/ 424342 w 433911"/>
                  <a:gd name="connsiteY7" fmla="*/ 737591 h 73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11" h="737590">
                    <a:moveTo>
                      <a:pt x="424342" y="737591"/>
                    </a:moveTo>
                    <a:cubicBezTo>
                      <a:pt x="421023" y="737591"/>
                      <a:pt x="417833" y="735868"/>
                      <a:pt x="416047" y="732805"/>
                    </a:cubicBezTo>
                    <a:lnTo>
                      <a:pt x="1274" y="14355"/>
                    </a:lnTo>
                    <a:cubicBezTo>
                      <a:pt x="-1342" y="9761"/>
                      <a:pt x="189" y="3954"/>
                      <a:pt x="4783" y="1274"/>
                    </a:cubicBezTo>
                    <a:cubicBezTo>
                      <a:pt x="9378" y="-1342"/>
                      <a:pt x="15185" y="189"/>
                      <a:pt x="17865" y="4783"/>
                    </a:cubicBezTo>
                    <a:lnTo>
                      <a:pt x="432637" y="723233"/>
                    </a:lnTo>
                    <a:cubicBezTo>
                      <a:pt x="435253" y="727827"/>
                      <a:pt x="433722" y="733634"/>
                      <a:pt x="429128" y="736314"/>
                    </a:cubicBezTo>
                    <a:cubicBezTo>
                      <a:pt x="427596" y="737208"/>
                      <a:pt x="426001" y="737591"/>
                      <a:pt x="424342" y="737591"/>
                    </a:cubicBezTo>
                    <a:close/>
                  </a:path>
                </a:pathLst>
              </a:custGeom>
              <a:solidFill>
                <a:srgbClr val="F8CCDC"/>
              </a:solidFill>
              <a:ln w="6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11822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A5CC9138-760F-4A17-8B1B-6D99EFF79AD6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20932849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C929D8-093F-4826-8D04-F268FF63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388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nk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Länkar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17075" y="1736728"/>
            <a:ext cx="10303241" cy="419462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700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095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312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69145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64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nimer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D488B0A-068E-6999-697D-249022054BD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rgbClr val="C0E4F2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94E4C53-8A3A-0799-39DE-8E9460DE7B93}"/>
              </a:ext>
            </a:extLst>
          </p:cNvPr>
          <p:cNvSpPr/>
          <p:nvPr userDrawn="1"/>
        </p:nvSpPr>
        <p:spPr>
          <a:xfrm>
            <a:off x="1392715" y="1502698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B0D4F7EA-52F0-304F-3785-C538CF9766EB}"/>
              </a:ext>
            </a:extLst>
          </p:cNvPr>
          <p:cNvSpPr/>
          <p:nvPr userDrawn="1"/>
        </p:nvSpPr>
        <p:spPr>
          <a:xfrm>
            <a:off x="853872" y="3656264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6B04B03F-F56D-F122-2410-FCB06550144B}"/>
              </a:ext>
            </a:extLst>
          </p:cNvPr>
          <p:cNvSpPr/>
          <p:nvPr userDrawn="1"/>
        </p:nvSpPr>
        <p:spPr>
          <a:xfrm>
            <a:off x="2461733" y="2583048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0BC4CEE1-F6F2-133F-677D-2067930E8445}"/>
              </a:ext>
            </a:extLst>
          </p:cNvPr>
          <p:cNvSpPr/>
          <p:nvPr userDrawn="1"/>
        </p:nvSpPr>
        <p:spPr>
          <a:xfrm>
            <a:off x="1931558" y="5260251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0BAEF95-2D9F-F38C-8B18-7F1218777817}"/>
              </a:ext>
            </a:extLst>
          </p:cNvPr>
          <p:cNvSpPr/>
          <p:nvPr userDrawn="1"/>
        </p:nvSpPr>
        <p:spPr>
          <a:xfrm>
            <a:off x="3542644" y="3650821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6E22A03E-6CEA-8E48-8B23-941203355659}"/>
              </a:ext>
            </a:extLst>
          </p:cNvPr>
          <p:cNvSpPr/>
          <p:nvPr userDrawn="1"/>
        </p:nvSpPr>
        <p:spPr>
          <a:xfrm>
            <a:off x="4614887" y="5260251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F18341BA-BED1-B1E7-679B-7F810BB125C0}"/>
              </a:ext>
            </a:extLst>
          </p:cNvPr>
          <p:cNvSpPr/>
          <p:nvPr userDrawn="1"/>
        </p:nvSpPr>
        <p:spPr>
          <a:xfrm>
            <a:off x="4614887" y="2577738"/>
            <a:ext cx="104775" cy="104775"/>
          </a:xfrm>
          <a:prstGeom prst="ellipse">
            <a:avLst/>
          </a:prstGeom>
          <a:solidFill>
            <a:srgbClr val="03434A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D0E74ECA-2BE4-ED2B-E207-CB7C684059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7CA94E7-54A4-FC37-3045-815CD46E9A8C}"/>
              </a:ext>
            </a:extLst>
          </p:cNvPr>
          <p:cNvSpPr txBox="1"/>
          <p:nvPr userDrawn="1"/>
        </p:nvSpPr>
        <p:spPr>
          <a:xfrm>
            <a:off x="7129803" y="2457487"/>
            <a:ext cx="39595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ea typeface="Open Sans"/>
                <a:cs typeface="Open Sans"/>
              </a:rPr>
              <a:t>Vi jobbar för dig som jobbar. I våra system rör sig allt från mattebetyg och bygglov till bidrag. När samhället förändras följer vi med. Utan oss inget </a:t>
            </a:r>
            <a:r>
              <a:rPr lang="sv-SE" err="1">
                <a:ea typeface="Open Sans"/>
                <a:cs typeface="Open Sans"/>
              </a:rPr>
              <a:t>wifi</a:t>
            </a:r>
            <a:r>
              <a:rPr lang="sv-SE">
                <a:ea typeface="Open Sans"/>
                <a:cs typeface="Open Sans"/>
              </a:rPr>
              <a:t>, teams eller löner. </a:t>
            </a:r>
          </a:p>
          <a:p>
            <a:br>
              <a:rPr lang="sv-SE" b="1">
                <a:ea typeface="Open Sans"/>
                <a:cs typeface="Open Sans"/>
              </a:rPr>
            </a:br>
            <a:r>
              <a:rPr lang="sv-SE" b="1">
                <a:ea typeface="Open Sans"/>
                <a:cs typeface="Open Sans"/>
              </a:rPr>
              <a:t>Vi får staden att funka.</a:t>
            </a:r>
          </a:p>
          <a:p>
            <a:endParaRPr lang="sv-SE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009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8278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40827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34799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7989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95534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6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43677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390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791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8459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svart">
    <p:bg>
      <p:bgPr>
        <a:solidFill>
          <a:srgbClr val="1F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3368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&#10;&#10;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2C9C189C-4F50-4B1D-9EA5-30AB73E59C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tx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01825FE-CC31-4DE6-9AA9-7C27B553E870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  <p:grpSp>
        <p:nvGrpSpPr>
          <p:cNvPr id="91" name="Grupp 90">
            <a:extLst>
              <a:ext uri="{FF2B5EF4-FFF2-40B4-BE49-F238E27FC236}">
                <a16:creationId xmlns:a16="http://schemas.microsoft.com/office/drawing/2014/main" id="{2BA1AD24-80FC-9645-F572-1A542DFE28F6}"/>
              </a:ext>
            </a:extLst>
          </p:cNvPr>
          <p:cNvGrpSpPr/>
          <p:nvPr userDrawn="1"/>
        </p:nvGrpSpPr>
        <p:grpSpPr>
          <a:xfrm flipH="1">
            <a:off x="7661862" y="3951027"/>
            <a:ext cx="3700805" cy="2040848"/>
            <a:chOff x="657296" y="4558837"/>
            <a:chExt cx="2586698" cy="1426462"/>
          </a:xfrm>
        </p:grpSpPr>
        <p:sp>
          <p:nvSpPr>
            <p:cNvPr id="92" name="Frihandsfigur: Form 91">
              <a:extLst>
                <a:ext uri="{FF2B5EF4-FFF2-40B4-BE49-F238E27FC236}">
                  <a16:creationId xmlns:a16="http://schemas.microsoft.com/office/drawing/2014/main" id="{17FDFFA0-95C8-9958-891D-5C681A48F939}"/>
                </a:ext>
              </a:extLst>
            </p:cNvPr>
            <p:cNvSpPr/>
            <p:nvPr/>
          </p:nvSpPr>
          <p:spPr>
            <a:xfrm>
              <a:off x="848380" y="4889825"/>
              <a:ext cx="102539" cy="102539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6 w 222573"/>
                <a:gd name="connsiteY1" fmla="*/ 222573 h 222573"/>
                <a:gd name="connsiteX2" fmla="*/ 0 w 222573"/>
                <a:gd name="connsiteY2" fmla="*/ 111286 h 222573"/>
                <a:gd name="connsiteX3" fmla="*/ 111286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6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3" name="Frihandsfigur: Form 92">
              <a:extLst>
                <a:ext uri="{FF2B5EF4-FFF2-40B4-BE49-F238E27FC236}">
                  <a16:creationId xmlns:a16="http://schemas.microsoft.com/office/drawing/2014/main" id="{3B53AE86-EF66-A676-62C4-F2C91CE41BC0}"/>
                </a:ext>
              </a:extLst>
            </p:cNvPr>
            <p:cNvSpPr/>
            <p:nvPr/>
          </p:nvSpPr>
          <p:spPr>
            <a:xfrm>
              <a:off x="704157" y="4605698"/>
              <a:ext cx="199902" cy="339806"/>
            </a:xfrm>
            <a:custGeom>
              <a:avLst/>
              <a:gdLst>
                <a:gd name="connsiteX0" fmla="*/ 424342 w 433911"/>
                <a:gd name="connsiteY0" fmla="*/ 737590 h 737590"/>
                <a:gd name="connsiteX1" fmla="*/ 416046 w 433911"/>
                <a:gd name="connsiteY1" fmla="*/ 732805 h 737590"/>
                <a:gd name="connsiteX2" fmla="*/ 1274 w 433911"/>
                <a:gd name="connsiteY2" fmla="*/ 14355 h 737590"/>
                <a:gd name="connsiteX3" fmla="*/ 4783 w 433911"/>
                <a:gd name="connsiteY3" fmla="*/ 1274 h 737590"/>
                <a:gd name="connsiteX4" fmla="*/ 17865 w 433911"/>
                <a:gd name="connsiteY4" fmla="*/ 4784 h 737590"/>
                <a:gd name="connsiteX5" fmla="*/ 432637 w 433911"/>
                <a:gd name="connsiteY5" fmla="*/ 723233 h 737590"/>
                <a:gd name="connsiteX6" fmla="*/ 429128 w 433911"/>
                <a:gd name="connsiteY6" fmla="*/ 736315 h 737590"/>
                <a:gd name="connsiteX7" fmla="*/ 424342 w 433911"/>
                <a:gd name="connsiteY7" fmla="*/ 737590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0"/>
                  </a:moveTo>
                  <a:cubicBezTo>
                    <a:pt x="421024" y="737590"/>
                    <a:pt x="417833" y="735868"/>
                    <a:pt x="416046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3" y="1274"/>
                  </a:cubicBezTo>
                  <a:cubicBezTo>
                    <a:pt x="9378" y="-1342"/>
                    <a:pt x="15185" y="189"/>
                    <a:pt x="17865" y="4784"/>
                  </a:cubicBezTo>
                  <a:lnTo>
                    <a:pt x="432637" y="723233"/>
                  </a:lnTo>
                  <a:cubicBezTo>
                    <a:pt x="435254" y="727828"/>
                    <a:pt x="433722" y="733634"/>
                    <a:pt x="429128" y="736315"/>
                  </a:cubicBezTo>
                  <a:cubicBezTo>
                    <a:pt x="427596" y="737144"/>
                    <a:pt x="425937" y="737590"/>
                    <a:pt x="424342" y="737590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4" name="Frihandsfigur: Form 93">
              <a:extLst>
                <a:ext uri="{FF2B5EF4-FFF2-40B4-BE49-F238E27FC236}">
                  <a16:creationId xmlns:a16="http://schemas.microsoft.com/office/drawing/2014/main" id="{D84E7409-66A1-F46F-4BB5-745225A0720F}"/>
                </a:ext>
              </a:extLst>
            </p:cNvPr>
            <p:cNvSpPr/>
            <p:nvPr/>
          </p:nvSpPr>
          <p:spPr>
            <a:xfrm>
              <a:off x="657296" y="4558837"/>
              <a:ext cx="102539" cy="102539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6 w 222573"/>
                <a:gd name="connsiteY1" fmla="*/ 222573 h 222573"/>
                <a:gd name="connsiteX2" fmla="*/ 0 w 222573"/>
                <a:gd name="connsiteY2" fmla="*/ 111287 h 222573"/>
                <a:gd name="connsiteX3" fmla="*/ 111286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6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5" name="Frihandsfigur: Form 94">
              <a:extLst>
                <a:ext uri="{FF2B5EF4-FFF2-40B4-BE49-F238E27FC236}">
                  <a16:creationId xmlns:a16="http://schemas.microsoft.com/office/drawing/2014/main" id="{DA1AA5B1-CDC3-8D49-8551-67CD354100F9}"/>
                </a:ext>
              </a:extLst>
            </p:cNvPr>
            <p:cNvSpPr/>
            <p:nvPr/>
          </p:nvSpPr>
          <p:spPr>
            <a:xfrm>
              <a:off x="1277411" y="5598633"/>
              <a:ext cx="199902" cy="339806"/>
            </a:xfrm>
            <a:custGeom>
              <a:avLst/>
              <a:gdLst>
                <a:gd name="connsiteX0" fmla="*/ 424342 w 433911"/>
                <a:gd name="connsiteY0" fmla="*/ 737590 h 737590"/>
                <a:gd name="connsiteX1" fmla="*/ 416046 w 433911"/>
                <a:gd name="connsiteY1" fmla="*/ 732805 h 737590"/>
                <a:gd name="connsiteX2" fmla="*/ 1274 w 433911"/>
                <a:gd name="connsiteY2" fmla="*/ 14355 h 737590"/>
                <a:gd name="connsiteX3" fmla="*/ 4783 w 433911"/>
                <a:gd name="connsiteY3" fmla="*/ 1274 h 737590"/>
                <a:gd name="connsiteX4" fmla="*/ 17865 w 433911"/>
                <a:gd name="connsiteY4" fmla="*/ 4784 h 737590"/>
                <a:gd name="connsiteX5" fmla="*/ 432637 w 433911"/>
                <a:gd name="connsiteY5" fmla="*/ 723233 h 737590"/>
                <a:gd name="connsiteX6" fmla="*/ 429128 w 433911"/>
                <a:gd name="connsiteY6" fmla="*/ 736315 h 737590"/>
                <a:gd name="connsiteX7" fmla="*/ 424342 w 433911"/>
                <a:gd name="connsiteY7" fmla="*/ 737590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0"/>
                  </a:moveTo>
                  <a:cubicBezTo>
                    <a:pt x="421024" y="737590"/>
                    <a:pt x="417833" y="735867"/>
                    <a:pt x="416046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3" y="1274"/>
                  </a:cubicBezTo>
                  <a:cubicBezTo>
                    <a:pt x="9378" y="-1342"/>
                    <a:pt x="15185" y="189"/>
                    <a:pt x="17865" y="4784"/>
                  </a:cubicBezTo>
                  <a:lnTo>
                    <a:pt x="432637" y="723233"/>
                  </a:lnTo>
                  <a:cubicBezTo>
                    <a:pt x="435254" y="727827"/>
                    <a:pt x="433722" y="733634"/>
                    <a:pt x="429128" y="736315"/>
                  </a:cubicBezTo>
                  <a:cubicBezTo>
                    <a:pt x="427660" y="737144"/>
                    <a:pt x="426001" y="737590"/>
                    <a:pt x="424342" y="737590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6" name="Frihandsfigur: Form 95">
              <a:extLst>
                <a:ext uri="{FF2B5EF4-FFF2-40B4-BE49-F238E27FC236}">
                  <a16:creationId xmlns:a16="http://schemas.microsoft.com/office/drawing/2014/main" id="{09A2CFF5-CE9B-59AE-EA4A-97A3D89A8475}"/>
                </a:ext>
              </a:extLst>
            </p:cNvPr>
            <p:cNvSpPr/>
            <p:nvPr/>
          </p:nvSpPr>
          <p:spPr>
            <a:xfrm>
              <a:off x="1230550" y="5551772"/>
              <a:ext cx="102539" cy="102539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6 w 222573"/>
                <a:gd name="connsiteY1" fmla="*/ 222573 h 222573"/>
                <a:gd name="connsiteX2" fmla="*/ 0 w 222573"/>
                <a:gd name="connsiteY2" fmla="*/ 111287 h 222573"/>
                <a:gd name="connsiteX3" fmla="*/ 111286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9"/>
                    <a:pt x="172748" y="222573"/>
                    <a:pt x="111286" y="222573"/>
                  </a:cubicBezTo>
                  <a:cubicBezTo>
                    <a:pt x="49825" y="222573"/>
                    <a:pt x="0" y="172749"/>
                    <a:pt x="0" y="111287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7" name="Frihandsfigur: Form 96">
              <a:extLst>
                <a:ext uri="{FF2B5EF4-FFF2-40B4-BE49-F238E27FC236}">
                  <a16:creationId xmlns:a16="http://schemas.microsoft.com/office/drawing/2014/main" id="{6818C072-7692-7C8C-F3CB-3181936F9999}"/>
                </a:ext>
              </a:extLst>
            </p:cNvPr>
            <p:cNvSpPr/>
            <p:nvPr/>
          </p:nvSpPr>
          <p:spPr>
            <a:xfrm>
              <a:off x="1421634" y="5882760"/>
              <a:ext cx="102539" cy="102539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6 w 222573"/>
                <a:gd name="connsiteY1" fmla="*/ 222573 h 222573"/>
                <a:gd name="connsiteX2" fmla="*/ 0 w 222573"/>
                <a:gd name="connsiteY2" fmla="*/ 111286 h 222573"/>
                <a:gd name="connsiteX3" fmla="*/ 111286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6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8" name="Frihandsfigur: Form 97">
              <a:extLst>
                <a:ext uri="{FF2B5EF4-FFF2-40B4-BE49-F238E27FC236}">
                  <a16:creationId xmlns:a16="http://schemas.microsoft.com/office/drawing/2014/main" id="{BA8620DC-3009-B9D9-BD29-9A36E21578F6}"/>
                </a:ext>
              </a:extLst>
            </p:cNvPr>
            <p:cNvSpPr/>
            <p:nvPr/>
          </p:nvSpPr>
          <p:spPr>
            <a:xfrm>
              <a:off x="1421634" y="5220813"/>
              <a:ext cx="102539" cy="102539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6 w 222573"/>
                <a:gd name="connsiteY1" fmla="*/ 222573 h 222573"/>
                <a:gd name="connsiteX2" fmla="*/ 0 w 222573"/>
                <a:gd name="connsiteY2" fmla="*/ 111287 h 222573"/>
                <a:gd name="connsiteX3" fmla="*/ 111286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6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9" name="Frihandsfigur: Form 98">
              <a:extLst>
                <a:ext uri="{FF2B5EF4-FFF2-40B4-BE49-F238E27FC236}">
                  <a16:creationId xmlns:a16="http://schemas.microsoft.com/office/drawing/2014/main" id="{DC4599B9-B1DB-64C1-1DC3-407D0C5919A9}"/>
                </a:ext>
              </a:extLst>
            </p:cNvPr>
            <p:cNvSpPr/>
            <p:nvPr/>
          </p:nvSpPr>
          <p:spPr>
            <a:xfrm>
              <a:off x="895240" y="4936685"/>
              <a:ext cx="390989" cy="8819"/>
            </a:xfrm>
            <a:custGeom>
              <a:avLst/>
              <a:gdLst>
                <a:gd name="connsiteX0" fmla="*/ 839116 w 848688"/>
                <a:gd name="connsiteY0" fmla="*/ 19143 h 19143"/>
                <a:gd name="connsiteX1" fmla="*/ 9572 w 848688"/>
                <a:gd name="connsiteY1" fmla="*/ 19143 h 19143"/>
                <a:gd name="connsiteX2" fmla="*/ 0 w 848688"/>
                <a:gd name="connsiteY2" fmla="*/ 9572 h 19143"/>
                <a:gd name="connsiteX3" fmla="*/ 9572 w 848688"/>
                <a:gd name="connsiteY3" fmla="*/ 0 h 19143"/>
                <a:gd name="connsiteX4" fmla="*/ 839116 w 848688"/>
                <a:gd name="connsiteY4" fmla="*/ 0 h 19143"/>
                <a:gd name="connsiteX5" fmla="*/ 848688 w 848688"/>
                <a:gd name="connsiteY5" fmla="*/ 9572 h 19143"/>
                <a:gd name="connsiteX6" fmla="*/ 839116 w 848688"/>
                <a:gd name="connsiteY6" fmla="*/ 19143 h 1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688" h="19143">
                  <a:moveTo>
                    <a:pt x="839116" y="19143"/>
                  </a:moveTo>
                  <a:lnTo>
                    <a:pt x="9572" y="19143"/>
                  </a:lnTo>
                  <a:cubicBezTo>
                    <a:pt x="4276" y="19143"/>
                    <a:pt x="0" y="14868"/>
                    <a:pt x="0" y="9572"/>
                  </a:cubicBezTo>
                  <a:cubicBezTo>
                    <a:pt x="0" y="4276"/>
                    <a:pt x="4276" y="0"/>
                    <a:pt x="9572" y="0"/>
                  </a:cubicBezTo>
                  <a:lnTo>
                    <a:pt x="839116" y="0"/>
                  </a:lnTo>
                  <a:cubicBezTo>
                    <a:pt x="844413" y="0"/>
                    <a:pt x="848688" y="4276"/>
                    <a:pt x="848688" y="9572"/>
                  </a:cubicBezTo>
                  <a:cubicBezTo>
                    <a:pt x="848688" y="14868"/>
                    <a:pt x="844413" y="19143"/>
                    <a:pt x="839116" y="19143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0" name="Frihandsfigur: Form 99">
              <a:extLst>
                <a:ext uri="{FF2B5EF4-FFF2-40B4-BE49-F238E27FC236}">
                  <a16:creationId xmlns:a16="http://schemas.microsoft.com/office/drawing/2014/main" id="{B6FA14E5-A11D-69D8-1B04-6F1A082A4D3C}"/>
                </a:ext>
              </a:extLst>
            </p:cNvPr>
            <p:cNvSpPr/>
            <p:nvPr/>
          </p:nvSpPr>
          <p:spPr>
            <a:xfrm>
              <a:off x="1277411" y="4936686"/>
              <a:ext cx="199902" cy="339806"/>
            </a:xfrm>
            <a:custGeom>
              <a:avLst/>
              <a:gdLst>
                <a:gd name="connsiteX0" fmla="*/ 424342 w 433911"/>
                <a:gd name="connsiteY0" fmla="*/ 737591 h 737590"/>
                <a:gd name="connsiteX1" fmla="*/ 416046 w 433911"/>
                <a:gd name="connsiteY1" fmla="*/ 732805 h 737590"/>
                <a:gd name="connsiteX2" fmla="*/ 1274 w 433911"/>
                <a:gd name="connsiteY2" fmla="*/ 14355 h 737590"/>
                <a:gd name="connsiteX3" fmla="*/ 4783 w 433911"/>
                <a:gd name="connsiteY3" fmla="*/ 1274 h 737590"/>
                <a:gd name="connsiteX4" fmla="*/ 17865 w 433911"/>
                <a:gd name="connsiteY4" fmla="*/ 4783 h 737590"/>
                <a:gd name="connsiteX5" fmla="*/ 432637 w 433911"/>
                <a:gd name="connsiteY5" fmla="*/ 723233 h 737590"/>
                <a:gd name="connsiteX6" fmla="*/ 429128 w 433911"/>
                <a:gd name="connsiteY6" fmla="*/ 736314 h 737590"/>
                <a:gd name="connsiteX7" fmla="*/ 424342 w 433911"/>
                <a:gd name="connsiteY7" fmla="*/ 737591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1"/>
                  </a:moveTo>
                  <a:cubicBezTo>
                    <a:pt x="421024" y="737591"/>
                    <a:pt x="417833" y="735868"/>
                    <a:pt x="416046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3" y="1274"/>
                  </a:cubicBezTo>
                  <a:cubicBezTo>
                    <a:pt x="9378" y="-1342"/>
                    <a:pt x="15185" y="189"/>
                    <a:pt x="17865" y="4783"/>
                  </a:cubicBezTo>
                  <a:lnTo>
                    <a:pt x="432637" y="723233"/>
                  </a:lnTo>
                  <a:cubicBezTo>
                    <a:pt x="435254" y="727828"/>
                    <a:pt x="433722" y="733634"/>
                    <a:pt x="429128" y="736314"/>
                  </a:cubicBezTo>
                  <a:cubicBezTo>
                    <a:pt x="427660" y="737144"/>
                    <a:pt x="426001" y="737591"/>
                    <a:pt x="424342" y="737591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1" name="Frihandsfigur: Form 100">
              <a:extLst>
                <a:ext uri="{FF2B5EF4-FFF2-40B4-BE49-F238E27FC236}">
                  <a16:creationId xmlns:a16="http://schemas.microsoft.com/office/drawing/2014/main" id="{B6096652-7999-F869-4B6B-0B1FE38DC9FB}"/>
                </a:ext>
              </a:extLst>
            </p:cNvPr>
            <p:cNvSpPr/>
            <p:nvPr/>
          </p:nvSpPr>
          <p:spPr>
            <a:xfrm>
              <a:off x="1230550" y="4889825"/>
              <a:ext cx="102539" cy="102539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6 w 222573"/>
                <a:gd name="connsiteY1" fmla="*/ 222573 h 222573"/>
                <a:gd name="connsiteX2" fmla="*/ 0 w 222573"/>
                <a:gd name="connsiteY2" fmla="*/ 111286 h 222573"/>
                <a:gd name="connsiteX3" fmla="*/ 111286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6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6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2" name="Frihandsfigur: Form 101">
              <a:extLst>
                <a:ext uri="{FF2B5EF4-FFF2-40B4-BE49-F238E27FC236}">
                  <a16:creationId xmlns:a16="http://schemas.microsoft.com/office/drawing/2014/main" id="{69312DF9-1865-BF33-D794-6A086F43CAB9}"/>
                </a:ext>
              </a:extLst>
            </p:cNvPr>
            <p:cNvSpPr/>
            <p:nvPr/>
          </p:nvSpPr>
          <p:spPr>
            <a:xfrm>
              <a:off x="1468524" y="5929619"/>
              <a:ext cx="390989" cy="8819"/>
            </a:xfrm>
            <a:custGeom>
              <a:avLst/>
              <a:gdLst>
                <a:gd name="connsiteX0" fmla="*/ 839116 w 848688"/>
                <a:gd name="connsiteY0" fmla="*/ 19143 h 19143"/>
                <a:gd name="connsiteX1" fmla="*/ 9572 w 848688"/>
                <a:gd name="connsiteY1" fmla="*/ 19143 h 19143"/>
                <a:gd name="connsiteX2" fmla="*/ 0 w 848688"/>
                <a:gd name="connsiteY2" fmla="*/ 9572 h 19143"/>
                <a:gd name="connsiteX3" fmla="*/ 9572 w 848688"/>
                <a:gd name="connsiteY3" fmla="*/ 0 h 19143"/>
                <a:gd name="connsiteX4" fmla="*/ 839116 w 848688"/>
                <a:gd name="connsiteY4" fmla="*/ 0 h 19143"/>
                <a:gd name="connsiteX5" fmla="*/ 848688 w 848688"/>
                <a:gd name="connsiteY5" fmla="*/ 9572 h 19143"/>
                <a:gd name="connsiteX6" fmla="*/ 839116 w 848688"/>
                <a:gd name="connsiteY6" fmla="*/ 19143 h 1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688" h="19143">
                  <a:moveTo>
                    <a:pt x="839116" y="19143"/>
                  </a:moveTo>
                  <a:lnTo>
                    <a:pt x="9572" y="19143"/>
                  </a:lnTo>
                  <a:cubicBezTo>
                    <a:pt x="4276" y="19143"/>
                    <a:pt x="0" y="14868"/>
                    <a:pt x="0" y="9572"/>
                  </a:cubicBezTo>
                  <a:cubicBezTo>
                    <a:pt x="0" y="4276"/>
                    <a:pt x="4276" y="0"/>
                    <a:pt x="9572" y="0"/>
                  </a:cubicBezTo>
                  <a:lnTo>
                    <a:pt x="839116" y="0"/>
                  </a:lnTo>
                  <a:cubicBezTo>
                    <a:pt x="844413" y="0"/>
                    <a:pt x="848688" y="4276"/>
                    <a:pt x="848688" y="9572"/>
                  </a:cubicBezTo>
                  <a:cubicBezTo>
                    <a:pt x="848688" y="14868"/>
                    <a:pt x="844413" y="19143"/>
                    <a:pt x="839116" y="19143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3" name="Frihandsfigur: Form 102">
              <a:extLst>
                <a:ext uri="{FF2B5EF4-FFF2-40B4-BE49-F238E27FC236}">
                  <a16:creationId xmlns:a16="http://schemas.microsoft.com/office/drawing/2014/main" id="{FC77DD02-A865-4447-8BA1-D83076A3350F}"/>
                </a:ext>
              </a:extLst>
            </p:cNvPr>
            <p:cNvSpPr/>
            <p:nvPr/>
          </p:nvSpPr>
          <p:spPr>
            <a:xfrm>
              <a:off x="1803833" y="5882760"/>
              <a:ext cx="102539" cy="102539"/>
            </a:xfrm>
            <a:custGeom>
              <a:avLst/>
              <a:gdLst>
                <a:gd name="connsiteX0" fmla="*/ 222573 w 222573"/>
                <a:gd name="connsiteY0" fmla="*/ 111286 h 222573"/>
                <a:gd name="connsiteX1" fmla="*/ 111287 w 222573"/>
                <a:gd name="connsiteY1" fmla="*/ 222573 h 222573"/>
                <a:gd name="connsiteX2" fmla="*/ 0 w 222573"/>
                <a:gd name="connsiteY2" fmla="*/ 111286 h 222573"/>
                <a:gd name="connsiteX3" fmla="*/ 111287 w 222573"/>
                <a:gd name="connsiteY3" fmla="*/ 0 h 222573"/>
                <a:gd name="connsiteX4" fmla="*/ 222573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6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6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6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4" name="Frihandsfigur: Form 103">
              <a:extLst>
                <a:ext uri="{FF2B5EF4-FFF2-40B4-BE49-F238E27FC236}">
                  <a16:creationId xmlns:a16="http://schemas.microsoft.com/office/drawing/2014/main" id="{2203EE49-B9A8-6060-4B04-CF02C8728414}"/>
                </a:ext>
              </a:extLst>
            </p:cNvPr>
            <p:cNvSpPr/>
            <p:nvPr/>
          </p:nvSpPr>
          <p:spPr>
            <a:xfrm>
              <a:off x="1850694" y="5598633"/>
              <a:ext cx="199902" cy="339806"/>
            </a:xfrm>
            <a:custGeom>
              <a:avLst/>
              <a:gdLst>
                <a:gd name="connsiteX0" fmla="*/ 9569 w 433911"/>
                <a:gd name="connsiteY0" fmla="*/ 737590 h 737590"/>
                <a:gd name="connsiteX1" fmla="*/ 4783 w 433911"/>
                <a:gd name="connsiteY1" fmla="*/ 736315 h 737590"/>
                <a:gd name="connsiteX2" fmla="*/ 1274 w 433911"/>
                <a:gd name="connsiteY2" fmla="*/ 723233 h 737590"/>
                <a:gd name="connsiteX3" fmla="*/ 416047 w 433911"/>
                <a:gd name="connsiteY3" fmla="*/ 4784 h 737590"/>
                <a:gd name="connsiteX4" fmla="*/ 429128 w 433911"/>
                <a:gd name="connsiteY4" fmla="*/ 1274 h 737590"/>
                <a:gd name="connsiteX5" fmla="*/ 432637 w 433911"/>
                <a:gd name="connsiteY5" fmla="*/ 14355 h 737590"/>
                <a:gd name="connsiteX6" fmla="*/ 17865 w 433911"/>
                <a:gd name="connsiteY6" fmla="*/ 732805 h 737590"/>
                <a:gd name="connsiteX7" fmla="*/ 9569 w 433911"/>
                <a:gd name="connsiteY7" fmla="*/ 737590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9569" y="737590"/>
                  </a:moveTo>
                  <a:cubicBezTo>
                    <a:pt x="7974" y="737590"/>
                    <a:pt x="6315" y="737208"/>
                    <a:pt x="4783" y="736315"/>
                  </a:cubicBezTo>
                  <a:cubicBezTo>
                    <a:pt x="189" y="733698"/>
                    <a:pt x="-1342" y="727827"/>
                    <a:pt x="1274" y="723233"/>
                  </a:cubicBezTo>
                  <a:lnTo>
                    <a:pt x="416047" y="4784"/>
                  </a:lnTo>
                  <a:cubicBezTo>
                    <a:pt x="418662" y="189"/>
                    <a:pt x="424533" y="-1342"/>
                    <a:pt x="429128" y="1274"/>
                  </a:cubicBezTo>
                  <a:cubicBezTo>
                    <a:pt x="433722" y="3890"/>
                    <a:pt x="435253" y="9761"/>
                    <a:pt x="432637" y="14355"/>
                  </a:cubicBezTo>
                  <a:lnTo>
                    <a:pt x="17865" y="732805"/>
                  </a:lnTo>
                  <a:cubicBezTo>
                    <a:pt x="16078" y="735867"/>
                    <a:pt x="12824" y="737590"/>
                    <a:pt x="9569" y="737590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5" name="Frihandsfigur: Form 104">
              <a:extLst>
                <a:ext uri="{FF2B5EF4-FFF2-40B4-BE49-F238E27FC236}">
                  <a16:creationId xmlns:a16="http://schemas.microsoft.com/office/drawing/2014/main" id="{EB3222B0-EC74-A09F-7FF5-A07B4A15A11A}"/>
                </a:ext>
              </a:extLst>
            </p:cNvPr>
            <p:cNvSpPr/>
            <p:nvPr/>
          </p:nvSpPr>
          <p:spPr>
            <a:xfrm>
              <a:off x="1994918" y="5551772"/>
              <a:ext cx="102539" cy="102539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9"/>
                    <a:pt x="172749" y="222573"/>
                    <a:pt x="111287" y="222573"/>
                  </a:cubicBezTo>
                  <a:cubicBezTo>
                    <a:pt x="49825" y="222573"/>
                    <a:pt x="1" y="172749"/>
                    <a:pt x="1" y="111287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6" name="Frihandsfigur: Form 105">
              <a:extLst>
                <a:ext uri="{FF2B5EF4-FFF2-40B4-BE49-F238E27FC236}">
                  <a16:creationId xmlns:a16="http://schemas.microsoft.com/office/drawing/2014/main" id="{8DA5A0E8-FAF5-6ACB-3639-8B9B4BFE484C}"/>
                </a:ext>
              </a:extLst>
            </p:cNvPr>
            <p:cNvSpPr/>
            <p:nvPr/>
          </p:nvSpPr>
          <p:spPr>
            <a:xfrm>
              <a:off x="1468524" y="5267673"/>
              <a:ext cx="390989" cy="8819"/>
            </a:xfrm>
            <a:custGeom>
              <a:avLst/>
              <a:gdLst>
                <a:gd name="connsiteX0" fmla="*/ 839116 w 848688"/>
                <a:gd name="connsiteY0" fmla="*/ 19143 h 19143"/>
                <a:gd name="connsiteX1" fmla="*/ 9572 w 848688"/>
                <a:gd name="connsiteY1" fmla="*/ 19143 h 19143"/>
                <a:gd name="connsiteX2" fmla="*/ 0 w 848688"/>
                <a:gd name="connsiteY2" fmla="*/ 9572 h 19143"/>
                <a:gd name="connsiteX3" fmla="*/ 9572 w 848688"/>
                <a:gd name="connsiteY3" fmla="*/ 0 h 19143"/>
                <a:gd name="connsiteX4" fmla="*/ 839116 w 848688"/>
                <a:gd name="connsiteY4" fmla="*/ 0 h 19143"/>
                <a:gd name="connsiteX5" fmla="*/ 848688 w 848688"/>
                <a:gd name="connsiteY5" fmla="*/ 9572 h 19143"/>
                <a:gd name="connsiteX6" fmla="*/ 839116 w 848688"/>
                <a:gd name="connsiteY6" fmla="*/ 19143 h 1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688" h="19143">
                  <a:moveTo>
                    <a:pt x="839116" y="19143"/>
                  </a:moveTo>
                  <a:lnTo>
                    <a:pt x="9572" y="19143"/>
                  </a:lnTo>
                  <a:cubicBezTo>
                    <a:pt x="4276" y="19143"/>
                    <a:pt x="0" y="14868"/>
                    <a:pt x="0" y="9572"/>
                  </a:cubicBezTo>
                  <a:cubicBezTo>
                    <a:pt x="0" y="4275"/>
                    <a:pt x="4276" y="0"/>
                    <a:pt x="9572" y="0"/>
                  </a:cubicBezTo>
                  <a:lnTo>
                    <a:pt x="839116" y="0"/>
                  </a:lnTo>
                  <a:cubicBezTo>
                    <a:pt x="844413" y="0"/>
                    <a:pt x="848688" y="4275"/>
                    <a:pt x="848688" y="9572"/>
                  </a:cubicBezTo>
                  <a:cubicBezTo>
                    <a:pt x="848688" y="14868"/>
                    <a:pt x="844413" y="19143"/>
                    <a:pt x="839116" y="19143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7" name="Frihandsfigur: Form 106">
              <a:extLst>
                <a:ext uri="{FF2B5EF4-FFF2-40B4-BE49-F238E27FC236}">
                  <a16:creationId xmlns:a16="http://schemas.microsoft.com/office/drawing/2014/main" id="{99A466FC-42AF-5864-610D-2E0190465468}"/>
                </a:ext>
              </a:extLst>
            </p:cNvPr>
            <p:cNvSpPr/>
            <p:nvPr/>
          </p:nvSpPr>
          <p:spPr>
            <a:xfrm>
              <a:off x="1850694" y="5267644"/>
              <a:ext cx="199902" cy="339806"/>
            </a:xfrm>
            <a:custGeom>
              <a:avLst/>
              <a:gdLst>
                <a:gd name="connsiteX0" fmla="*/ 424342 w 433911"/>
                <a:gd name="connsiteY0" fmla="*/ 737591 h 737590"/>
                <a:gd name="connsiteX1" fmla="*/ 416047 w 433911"/>
                <a:gd name="connsiteY1" fmla="*/ 732805 h 737590"/>
                <a:gd name="connsiteX2" fmla="*/ 1274 w 433911"/>
                <a:gd name="connsiteY2" fmla="*/ 14355 h 737590"/>
                <a:gd name="connsiteX3" fmla="*/ 4783 w 433911"/>
                <a:gd name="connsiteY3" fmla="*/ 1274 h 737590"/>
                <a:gd name="connsiteX4" fmla="*/ 17865 w 433911"/>
                <a:gd name="connsiteY4" fmla="*/ 4783 h 737590"/>
                <a:gd name="connsiteX5" fmla="*/ 432637 w 433911"/>
                <a:gd name="connsiteY5" fmla="*/ 723233 h 737590"/>
                <a:gd name="connsiteX6" fmla="*/ 429128 w 433911"/>
                <a:gd name="connsiteY6" fmla="*/ 736314 h 737590"/>
                <a:gd name="connsiteX7" fmla="*/ 424342 w 433911"/>
                <a:gd name="connsiteY7" fmla="*/ 737591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1"/>
                  </a:moveTo>
                  <a:cubicBezTo>
                    <a:pt x="421023" y="737591"/>
                    <a:pt x="417833" y="735868"/>
                    <a:pt x="416047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3" y="1274"/>
                  </a:cubicBezTo>
                  <a:cubicBezTo>
                    <a:pt x="9378" y="-1342"/>
                    <a:pt x="15185" y="189"/>
                    <a:pt x="17865" y="4783"/>
                  </a:cubicBezTo>
                  <a:lnTo>
                    <a:pt x="432637" y="723233"/>
                  </a:lnTo>
                  <a:cubicBezTo>
                    <a:pt x="435253" y="727827"/>
                    <a:pt x="433722" y="733634"/>
                    <a:pt x="429128" y="736314"/>
                  </a:cubicBezTo>
                  <a:cubicBezTo>
                    <a:pt x="427596" y="737208"/>
                    <a:pt x="426001" y="737591"/>
                    <a:pt x="424342" y="737591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8" name="Frihandsfigur: Form 107">
              <a:extLst>
                <a:ext uri="{FF2B5EF4-FFF2-40B4-BE49-F238E27FC236}">
                  <a16:creationId xmlns:a16="http://schemas.microsoft.com/office/drawing/2014/main" id="{7A7B19DF-D735-5520-46A8-802F860B0877}"/>
                </a:ext>
              </a:extLst>
            </p:cNvPr>
            <p:cNvSpPr/>
            <p:nvPr/>
          </p:nvSpPr>
          <p:spPr>
            <a:xfrm>
              <a:off x="1803833" y="5220813"/>
              <a:ext cx="102539" cy="102539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9" name="Frihandsfigur: Form 108">
              <a:extLst>
                <a:ext uri="{FF2B5EF4-FFF2-40B4-BE49-F238E27FC236}">
                  <a16:creationId xmlns:a16="http://schemas.microsoft.com/office/drawing/2014/main" id="{124BF36E-985A-E41D-B693-6B2BB411D887}"/>
                </a:ext>
              </a:extLst>
            </p:cNvPr>
            <p:cNvSpPr/>
            <p:nvPr/>
          </p:nvSpPr>
          <p:spPr>
            <a:xfrm>
              <a:off x="1850694" y="4936686"/>
              <a:ext cx="199902" cy="339806"/>
            </a:xfrm>
            <a:custGeom>
              <a:avLst/>
              <a:gdLst>
                <a:gd name="connsiteX0" fmla="*/ 9569 w 433911"/>
                <a:gd name="connsiteY0" fmla="*/ 737591 h 737590"/>
                <a:gd name="connsiteX1" fmla="*/ 4783 w 433911"/>
                <a:gd name="connsiteY1" fmla="*/ 736314 h 737590"/>
                <a:gd name="connsiteX2" fmla="*/ 1274 w 433911"/>
                <a:gd name="connsiteY2" fmla="*/ 723233 h 737590"/>
                <a:gd name="connsiteX3" fmla="*/ 416047 w 433911"/>
                <a:gd name="connsiteY3" fmla="*/ 4783 h 737590"/>
                <a:gd name="connsiteX4" fmla="*/ 429128 w 433911"/>
                <a:gd name="connsiteY4" fmla="*/ 1274 h 737590"/>
                <a:gd name="connsiteX5" fmla="*/ 432637 w 433911"/>
                <a:gd name="connsiteY5" fmla="*/ 14355 h 737590"/>
                <a:gd name="connsiteX6" fmla="*/ 17865 w 433911"/>
                <a:gd name="connsiteY6" fmla="*/ 732805 h 737590"/>
                <a:gd name="connsiteX7" fmla="*/ 9569 w 433911"/>
                <a:gd name="connsiteY7" fmla="*/ 737591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9569" y="737591"/>
                  </a:moveTo>
                  <a:cubicBezTo>
                    <a:pt x="7974" y="737591"/>
                    <a:pt x="6315" y="737208"/>
                    <a:pt x="4783" y="736314"/>
                  </a:cubicBezTo>
                  <a:cubicBezTo>
                    <a:pt x="189" y="733698"/>
                    <a:pt x="-1342" y="727828"/>
                    <a:pt x="1274" y="723233"/>
                  </a:cubicBezTo>
                  <a:lnTo>
                    <a:pt x="416047" y="4783"/>
                  </a:lnTo>
                  <a:cubicBezTo>
                    <a:pt x="418662" y="189"/>
                    <a:pt x="424533" y="-1342"/>
                    <a:pt x="429128" y="1274"/>
                  </a:cubicBezTo>
                  <a:cubicBezTo>
                    <a:pt x="433722" y="3890"/>
                    <a:pt x="435253" y="9761"/>
                    <a:pt x="432637" y="14355"/>
                  </a:cubicBezTo>
                  <a:lnTo>
                    <a:pt x="17865" y="732805"/>
                  </a:lnTo>
                  <a:cubicBezTo>
                    <a:pt x="16078" y="735868"/>
                    <a:pt x="12824" y="737591"/>
                    <a:pt x="9569" y="737591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0" name="Frihandsfigur: Form 109">
              <a:extLst>
                <a:ext uri="{FF2B5EF4-FFF2-40B4-BE49-F238E27FC236}">
                  <a16:creationId xmlns:a16="http://schemas.microsoft.com/office/drawing/2014/main" id="{7ADC851F-3551-94ED-8E49-247F92D69031}"/>
                </a:ext>
              </a:extLst>
            </p:cNvPr>
            <p:cNvSpPr/>
            <p:nvPr/>
          </p:nvSpPr>
          <p:spPr>
            <a:xfrm>
              <a:off x="1994918" y="4889825"/>
              <a:ext cx="102539" cy="102539"/>
            </a:xfrm>
            <a:custGeom>
              <a:avLst/>
              <a:gdLst>
                <a:gd name="connsiteX0" fmla="*/ 222574 w 222573"/>
                <a:gd name="connsiteY0" fmla="*/ 111286 h 222573"/>
                <a:gd name="connsiteX1" fmla="*/ 111287 w 222573"/>
                <a:gd name="connsiteY1" fmla="*/ 222573 h 222573"/>
                <a:gd name="connsiteX2" fmla="*/ 1 w 222573"/>
                <a:gd name="connsiteY2" fmla="*/ 111286 h 222573"/>
                <a:gd name="connsiteX3" fmla="*/ 111287 w 222573"/>
                <a:gd name="connsiteY3" fmla="*/ 0 h 222573"/>
                <a:gd name="connsiteX4" fmla="*/ 222574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6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5" y="222573"/>
                    <a:pt x="1" y="172748"/>
                    <a:pt x="1" y="111286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6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1" name="Frihandsfigur: Form 110">
              <a:extLst>
                <a:ext uri="{FF2B5EF4-FFF2-40B4-BE49-F238E27FC236}">
                  <a16:creationId xmlns:a16="http://schemas.microsoft.com/office/drawing/2014/main" id="{F6BBC601-FAAF-62E9-A1D1-6898B2F5AF1C}"/>
                </a:ext>
              </a:extLst>
            </p:cNvPr>
            <p:cNvSpPr/>
            <p:nvPr/>
          </p:nvSpPr>
          <p:spPr>
            <a:xfrm>
              <a:off x="1850694" y="4605698"/>
              <a:ext cx="199902" cy="339806"/>
            </a:xfrm>
            <a:custGeom>
              <a:avLst/>
              <a:gdLst>
                <a:gd name="connsiteX0" fmla="*/ 424342 w 433911"/>
                <a:gd name="connsiteY0" fmla="*/ 737590 h 737590"/>
                <a:gd name="connsiteX1" fmla="*/ 416047 w 433911"/>
                <a:gd name="connsiteY1" fmla="*/ 732805 h 737590"/>
                <a:gd name="connsiteX2" fmla="*/ 1274 w 433911"/>
                <a:gd name="connsiteY2" fmla="*/ 14355 h 737590"/>
                <a:gd name="connsiteX3" fmla="*/ 4783 w 433911"/>
                <a:gd name="connsiteY3" fmla="*/ 1274 h 737590"/>
                <a:gd name="connsiteX4" fmla="*/ 17865 w 433911"/>
                <a:gd name="connsiteY4" fmla="*/ 4784 h 737590"/>
                <a:gd name="connsiteX5" fmla="*/ 432637 w 433911"/>
                <a:gd name="connsiteY5" fmla="*/ 723233 h 737590"/>
                <a:gd name="connsiteX6" fmla="*/ 429128 w 433911"/>
                <a:gd name="connsiteY6" fmla="*/ 736315 h 737590"/>
                <a:gd name="connsiteX7" fmla="*/ 424342 w 433911"/>
                <a:gd name="connsiteY7" fmla="*/ 737590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0"/>
                  </a:moveTo>
                  <a:cubicBezTo>
                    <a:pt x="421023" y="737590"/>
                    <a:pt x="417833" y="735868"/>
                    <a:pt x="416047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3" y="1274"/>
                  </a:cubicBezTo>
                  <a:cubicBezTo>
                    <a:pt x="9378" y="-1342"/>
                    <a:pt x="15185" y="189"/>
                    <a:pt x="17865" y="4784"/>
                  </a:cubicBezTo>
                  <a:lnTo>
                    <a:pt x="432637" y="723233"/>
                  </a:lnTo>
                  <a:cubicBezTo>
                    <a:pt x="435253" y="727828"/>
                    <a:pt x="433722" y="733634"/>
                    <a:pt x="429128" y="736315"/>
                  </a:cubicBezTo>
                  <a:cubicBezTo>
                    <a:pt x="427596" y="737144"/>
                    <a:pt x="426001" y="737590"/>
                    <a:pt x="424342" y="737590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2" name="Frihandsfigur: Form 111">
              <a:extLst>
                <a:ext uri="{FF2B5EF4-FFF2-40B4-BE49-F238E27FC236}">
                  <a16:creationId xmlns:a16="http://schemas.microsoft.com/office/drawing/2014/main" id="{0D91DA54-07E2-5792-224F-D2E4C475D05D}"/>
                </a:ext>
              </a:extLst>
            </p:cNvPr>
            <p:cNvSpPr/>
            <p:nvPr/>
          </p:nvSpPr>
          <p:spPr>
            <a:xfrm>
              <a:off x="1803833" y="4558837"/>
              <a:ext cx="102539" cy="102539"/>
            </a:xfrm>
            <a:custGeom>
              <a:avLst/>
              <a:gdLst>
                <a:gd name="connsiteX0" fmla="*/ 222573 w 222573"/>
                <a:gd name="connsiteY0" fmla="*/ 111287 h 222573"/>
                <a:gd name="connsiteX1" fmla="*/ 111287 w 222573"/>
                <a:gd name="connsiteY1" fmla="*/ 222573 h 222573"/>
                <a:gd name="connsiteX2" fmla="*/ 0 w 222573"/>
                <a:gd name="connsiteY2" fmla="*/ 111287 h 222573"/>
                <a:gd name="connsiteX3" fmla="*/ 111287 w 222573"/>
                <a:gd name="connsiteY3" fmla="*/ 0 h 222573"/>
                <a:gd name="connsiteX4" fmla="*/ 222573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3" y="111287"/>
                  </a:moveTo>
                  <a:cubicBezTo>
                    <a:pt x="222573" y="172748"/>
                    <a:pt x="172748" y="222573"/>
                    <a:pt x="111287" y="222573"/>
                  </a:cubicBezTo>
                  <a:cubicBezTo>
                    <a:pt x="49825" y="222573"/>
                    <a:pt x="0" y="172748"/>
                    <a:pt x="0" y="111287"/>
                  </a:cubicBezTo>
                  <a:cubicBezTo>
                    <a:pt x="0" y="49825"/>
                    <a:pt x="49825" y="0"/>
                    <a:pt x="111287" y="0"/>
                  </a:cubicBezTo>
                  <a:cubicBezTo>
                    <a:pt x="172748" y="0"/>
                    <a:pt x="222573" y="49825"/>
                    <a:pt x="222573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3" name="Frihandsfigur: Form 112">
              <a:extLst>
                <a:ext uri="{FF2B5EF4-FFF2-40B4-BE49-F238E27FC236}">
                  <a16:creationId xmlns:a16="http://schemas.microsoft.com/office/drawing/2014/main" id="{CA6AEDB9-CB71-7267-0F74-67AD17685E5C}"/>
                </a:ext>
              </a:extLst>
            </p:cNvPr>
            <p:cNvSpPr/>
            <p:nvPr/>
          </p:nvSpPr>
          <p:spPr>
            <a:xfrm>
              <a:off x="2041778" y="5598632"/>
              <a:ext cx="390989" cy="8819"/>
            </a:xfrm>
            <a:custGeom>
              <a:avLst/>
              <a:gdLst>
                <a:gd name="connsiteX0" fmla="*/ 839116 w 848688"/>
                <a:gd name="connsiteY0" fmla="*/ 19143 h 19143"/>
                <a:gd name="connsiteX1" fmla="*/ 9572 w 848688"/>
                <a:gd name="connsiteY1" fmla="*/ 19143 h 19143"/>
                <a:gd name="connsiteX2" fmla="*/ 0 w 848688"/>
                <a:gd name="connsiteY2" fmla="*/ 9572 h 19143"/>
                <a:gd name="connsiteX3" fmla="*/ 9572 w 848688"/>
                <a:gd name="connsiteY3" fmla="*/ 0 h 19143"/>
                <a:gd name="connsiteX4" fmla="*/ 839116 w 848688"/>
                <a:gd name="connsiteY4" fmla="*/ 0 h 19143"/>
                <a:gd name="connsiteX5" fmla="*/ 848688 w 848688"/>
                <a:gd name="connsiteY5" fmla="*/ 9572 h 19143"/>
                <a:gd name="connsiteX6" fmla="*/ 839116 w 848688"/>
                <a:gd name="connsiteY6" fmla="*/ 19143 h 1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688" h="19143">
                  <a:moveTo>
                    <a:pt x="839116" y="19143"/>
                  </a:moveTo>
                  <a:lnTo>
                    <a:pt x="9572" y="19143"/>
                  </a:lnTo>
                  <a:cubicBezTo>
                    <a:pt x="4276" y="19143"/>
                    <a:pt x="0" y="14868"/>
                    <a:pt x="0" y="9572"/>
                  </a:cubicBezTo>
                  <a:cubicBezTo>
                    <a:pt x="0" y="4275"/>
                    <a:pt x="4276" y="0"/>
                    <a:pt x="9572" y="0"/>
                  </a:cubicBezTo>
                  <a:lnTo>
                    <a:pt x="839116" y="0"/>
                  </a:lnTo>
                  <a:cubicBezTo>
                    <a:pt x="844413" y="0"/>
                    <a:pt x="848688" y="4275"/>
                    <a:pt x="848688" y="9572"/>
                  </a:cubicBezTo>
                  <a:cubicBezTo>
                    <a:pt x="848688" y="14868"/>
                    <a:pt x="844413" y="19143"/>
                    <a:pt x="839116" y="19143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4" name="Frihandsfigur: Form 113">
              <a:extLst>
                <a:ext uri="{FF2B5EF4-FFF2-40B4-BE49-F238E27FC236}">
                  <a16:creationId xmlns:a16="http://schemas.microsoft.com/office/drawing/2014/main" id="{6DF6ED7C-AD1E-C0AC-DAF3-EF6A96427B54}"/>
                </a:ext>
              </a:extLst>
            </p:cNvPr>
            <p:cNvSpPr/>
            <p:nvPr/>
          </p:nvSpPr>
          <p:spPr>
            <a:xfrm>
              <a:off x="2423978" y="5598633"/>
              <a:ext cx="199902" cy="339806"/>
            </a:xfrm>
            <a:custGeom>
              <a:avLst/>
              <a:gdLst>
                <a:gd name="connsiteX0" fmla="*/ 424342 w 433911"/>
                <a:gd name="connsiteY0" fmla="*/ 737590 h 737590"/>
                <a:gd name="connsiteX1" fmla="*/ 416046 w 433911"/>
                <a:gd name="connsiteY1" fmla="*/ 732805 h 737590"/>
                <a:gd name="connsiteX2" fmla="*/ 1274 w 433911"/>
                <a:gd name="connsiteY2" fmla="*/ 14355 h 737590"/>
                <a:gd name="connsiteX3" fmla="*/ 4784 w 433911"/>
                <a:gd name="connsiteY3" fmla="*/ 1274 h 737590"/>
                <a:gd name="connsiteX4" fmla="*/ 17865 w 433911"/>
                <a:gd name="connsiteY4" fmla="*/ 4784 h 737590"/>
                <a:gd name="connsiteX5" fmla="*/ 432638 w 433911"/>
                <a:gd name="connsiteY5" fmla="*/ 723233 h 737590"/>
                <a:gd name="connsiteX6" fmla="*/ 429128 w 433911"/>
                <a:gd name="connsiteY6" fmla="*/ 736315 h 737590"/>
                <a:gd name="connsiteX7" fmla="*/ 424342 w 433911"/>
                <a:gd name="connsiteY7" fmla="*/ 737590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0"/>
                  </a:moveTo>
                  <a:cubicBezTo>
                    <a:pt x="421024" y="737590"/>
                    <a:pt x="417833" y="735867"/>
                    <a:pt x="416046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4" y="1274"/>
                  </a:cubicBezTo>
                  <a:cubicBezTo>
                    <a:pt x="9378" y="-1342"/>
                    <a:pt x="15185" y="189"/>
                    <a:pt x="17865" y="4784"/>
                  </a:cubicBezTo>
                  <a:lnTo>
                    <a:pt x="432638" y="723233"/>
                  </a:lnTo>
                  <a:cubicBezTo>
                    <a:pt x="435253" y="727827"/>
                    <a:pt x="433722" y="733634"/>
                    <a:pt x="429128" y="736315"/>
                  </a:cubicBezTo>
                  <a:cubicBezTo>
                    <a:pt x="427596" y="737144"/>
                    <a:pt x="425937" y="737590"/>
                    <a:pt x="424342" y="737590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5" name="Frihandsfigur: Form 114">
              <a:extLst>
                <a:ext uri="{FF2B5EF4-FFF2-40B4-BE49-F238E27FC236}">
                  <a16:creationId xmlns:a16="http://schemas.microsoft.com/office/drawing/2014/main" id="{6FAB0E37-2C7F-E44E-7B14-B1FAEDF01BFF}"/>
                </a:ext>
              </a:extLst>
            </p:cNvPr>
            <p:cNvSpPr/>
            <p:nvPr/>
          </p:nvSpPr>
          <p:spPr>
            <a:xfrm>
              <a:off x="2377087" y="5551772"/>
              <a:ext cx="102539" cy="102539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9"/>
                    <a:pt x="172749" y="222573"/>
                    <a:pt x="111287" y="222573"/>
                  </a:cubicBezTo>
                  <a:cubicBezTo>
                    <a:pt x="49825" y="222573"/>
                    <a:pt x="1" y="172749"/>
                    <a:pt x="1" y="111287"/>
                  </a:cubicBezTo>
                  <a:cubicBezTo>
                    <a:pt x="1" y="49825"/>
                    <a:pt x="49825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6" name="Frihandsfigur: Form 115">
              <a:extLst>
                <a:ext uri="{FF2B5EF4-FFF2-40B4-BE49-F238E27FC236}">
                  <a16:creationId xmlns:a16="http://schemas.microsoft.com/office/drawing/2014/main" id="{8AEE96E2-F5DA-409A-E87D-F2755397AF00}"/>
                </a:ext>
              </a:extLst>
            </p:cNvPr>
            <p:cNvSpPr/>
            <p:nvPr/>
          </p:nvSpPr>
          <p:spPr>
            <a:xfrm>
              <a:off x="2568201" y="5882760"/>
              <a:ext cx="102539" cy="102539"/>
            </a:xfrm>
            <a:custGeom>
              <a:avLst/>
              <a:gdLst>
                <a:gd name="connsiteX0" fmla="*/ 222574 w 222573"/>
                <a:gd name="connsiteY0" fmla="*/ 111286 h 222573"/>
                <a:gd name="connsiteX1" fmla="*/ 111287 w 222573"/>
                <a:gd name="connsiteY1" fmla="*/ 222573 h 222573"/>
                <a:gd name="connsiteX2" fmla="*/ 1 w 222573"/>
                <a:gd name="connsiteY2" fmla="*/ 111286 h 222573"/>
                <a:gd name="connsiteX3" fmla="*/ 111287 w 222573"/>
                <a:gd name="connsiteY3" fmla="*/ 0 h 222573"/>
                <a:gd name="connsiteX4" fmla="*/ 222574 w 222573"/>
                <a:gd name="connsiteY4" fmla="*/ 111286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6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6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6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7" name="Frihandsfigur: Form 116">
              <a:extLst>
                <a:ext uri="{FF2B5EF4-FFF2-40B4-BE49-F238E27FC236}">
                  <a16:creationId xmlns:a16="http://schemas.microsoft.com/office/drawing/2014/main" id="{9A03AFBD-18F6-5573-47E8-CAD926F6220C}"/>
                </a:ext>
              </a:extLst>
            </p:cNvPr>
            <p:cNvSpPr/>
            <p:nvPr/>
          </p:nvSpPr>
          <p:spPr>
            <a:xfrm>
              <a:off x="2423948" y="5267644"/>
              <a:ext cx="199901" cy="339806"/>
            </a:xfrm>
            <a:custGeom>
              <a:avLst/>
              <a:gdLst>
                <a:gd name="connsiteX0" fmla="*/ 9569 w 433910"/>
                <a:gd name="connsiteY0" fmla="*/ 737591 h 737590"/>
                <a:gd name="connsiteX1" fmla="*/ 4783 w 433910"/>
                <a:gd name="connsiteY1" fmla="*/ 736314 h 737590"/>
                <a:gd name="connsiteX2" fmla="*/ 1274 w 433910"/>
                <a:gd name="connsiteY2" fmla="*/ 723233 h 737590"/>
                <a:gd name="connsiteX3" fmla="*/ 416047 w 433910"/>
                <a:gd name="connsiteY3" fmla="*/ 4783 h 737590"/>
                <a:gd name="connsiteX4" fmla="*/ 429127 w 433910"/>
                <a:gd name="connsiteY4" fmla="*/ 1274 h 737590"/>
                <a:gd name="connsiteX5" fmla="*/ 432637 w 433910"/>
                <a:gd name="connsiteY5" fmla="*/ 14355 h 737590"/>
                <a:gd name="connsiteX6" fmla="*/ 17865 w 433910"/>
                <a:gd name="connsiteY6" fmla="*/ 732805 h 737590"/>
                <a:gd name="connsiteX7" fmla="*/ 9569 w 433910"/>
                <a:gd name="connsiteY7" fmla="*/ 737591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0" h="737590">
                  <a:moveTo>
                    <a:pt x="9569" y="737591"/>
                  </a:moveTo>
                  <a:cubicBezTo>
                    <a:pt x="7974" y="737591"/>
                    <a:pt x="6315" y="737208"/>
                    <a:pt x="4783" y="736314"/>
                  </a:cubicBezTo>
                  <a:cubicBezTo>
                    <a:pt x="189" y="733698"/>
                    <a:pt x="-1342" y="727827"/>
                    <a:pt x="1274" y="723233"/>
                  </a:cubicBezTo>
                  <a:lnTo>
                    <a:pt x="416047" y="4783"/>
                  </a:lnTo>
                  <a:cubicBezTo>
                    <a:pt x="418662" y="189"/>
                    <a:pt x="424533" y="-1342"/>
                    <a:pt x="429127" y="1274"/>
                  </a:cubicBezTo>
                  <a:cubicBezTo>
                    <a:pt x="433722" y="3890"/>
                    <a:pt x="435253" y="9761"/>
                    <a:pt x="432637" y="14355"/>
                  </a:cubicBezTo>
                  <a:lnTo>
                    <a:pt x="17865" y="732805"/>
                  </a:lnTo>
                  <a:cubicBezTo>
                    <a:pt x="16142" y="735868"/>
                    <a:pt x="12887" y="737591"/>
                    <a:pt x="9569" y="737591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8" name="Frihandsfigur: Form 117">
              <a:extLst>
                <a:ext uri="{FF2B5EF4-FFF2-40B4-BE49-F238E27FC236}">
                  <a16:creationId xmlns:a16="http://schemas.microsoft.com/office/drawing/2014/main" id="{2DAC6E49-7B25-13CF-97F2-38284E29138E}"/>
                </a:ext>
              </a:extLst>
            </p:cNvPr>
            <p:cNvSpPr/>
            <p:nvPr/>
          </p:nvSpPr>
          <p:spPr>
            <a:xfrm>
              <a:off x="2568201" y="5220813"/>
              <a:ext cx="102539" cy="102539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9" name="Frihandsfigur: Form 118">
              <a:extLst>
                <a:ext uri="{FF2B5EF4-FFF2-40B4-BE49-F238E27FC236}">
                  <a16:creationId xmlns:a16="http://schemas.microsoft.com/office/drawing/2014/main" id="{8CE496FE-A93F-29EC-6329-19D859A7A4E3}"/>
                </a:ext>
              </a:extLst>
            </p:cNvPr>
            <p:cNvSpPr/>
            <p:nvPr/>
          </p:nvSpPr>
          <p:spPr>
            <a:xfrm>
              <a:off x="3141455" y="5551772"/>
              <a:ext cx="102539" cy="102539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9"/>
                    <a:pt x="172749" y="222573"/>
                    <a:pt x="111287" y="222573"/>
                  </a:cubicBezTo>
                  <a:cubicBezTo>
                    <a:pt x="49826" y="222573"/>
                    <a:pt x="1" y="172749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0" name="Frihandsfigur: Form 119">
              <a:extLst>
                <a:ext uri="{FF2B5EF4-FFF2-40B4-BE49-F238E27FC236}">
                  <a16:creationId xmlns:a16="http://schemas.microsoft.com/office/drawing/2014/main" id="{203D5E5C-0D78-EEC7-E193-C17E0C4072DE}"/>
                </a:ext>
              </a:extLst>
            </p:cNvPr>
            <p:cNvSpPr/>
            <p:nvPr/>
          </p:nvSpPr>
          <p:spPr>
            <a:xfrm>
              <a:off x="2615061" y="5267673"/>
              <a:ext cx="390989" cy="8819"/>
            </a:xfrm>
            <a:custGeom>
              <a:avLst/>
              <a:gdLst>
                <a:gd name="connsiteX0" fmla="*/ 839116 w 848688"/>
                <a:gd name="connsiteY0" fmla="*/ 19143 h 19143"/>
                <a:gd name="connsiteX1" fmla="*/ 9572 w 848688"/>
                <a:gd name="connsiteY1" fmla="*/ 19143 h 19143"/>
                <a:gd name="connsiteX2" fmla="*/ 0 w 848688"/>
                <a:gd name="connsiteY2" fmla="*/ 9572 h 19143"/>
                <a:gd name="connsiteX3" fmla="*/ 9572 w 848688"/>
                <a:gd name="connsiteY3" fmla="*/ 0 h 19143"/>
                <a:gd name="connsiteX4" fmla="*/ 839116 w 848688"/>
                <a:gd name="connsiteY4" fmla="*/ 0 h 19143"/>
                <a:gd name="connsiteX5" fmla="*/ 848688 w 848688"/>
                <a:gd name="connsiteY5" fmla="*/ 9572 h 19143"/>
                <a:gd name="connsiteX6" fmla="*/ 839116 w 848688"/>
                <a:gd name="connsiteY6" fmla="*/ 19143 h 1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688" h="19143">
                  <a:moveTo>
                    <a:pt x="839116" y="19143"/>
                  </a:moveTo>
                  <a:lnTo>
                    <a:pt x="9572" y="19143"/>
                  </a:lnTo>
                  <a:cubicBezTo>
                    <a:pt x="4276" y="19143"/>
                    <a:pt x="0" y="14868"/>
                    <a:pt x="0" y="9572"/>
                  </a:cubicBezTo>
                  <a:cubicBezTo>
                    <a:pt x="0" y="4275"/>
                    <a:pt x="4276" y="0"/>
                    <a:pt x="9572" y="0"/>
                  </a:cubicBezTo>
                  <a:lnTo>
                    <a:pt x="839116" y="0"/>
                  </a:lnTo>
                  <a:cubicBezTo>
                    <a:pt x="844413" y="0"/>
                    <a:pt x="848688" y="4275"/>
                    <a:pt x="848688" y="9572"/>
                  </a:cubicBezTo>
                  <a:cubicBezTo>
                    <a:pt x="848688" y="14868"/>
                    <a:pt x="844413" y="19143"/>
                    <a:pt x="839116" y="19143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1" name="Frihandsfigur: Form 120">
              <a:extLst>
                <a:ext uri="{FF2B5EF4-FFF2-40B4-BE49-F238E27FC236}">
                  <a16:creationId xmlns:a16="http://schemas.microsoft.com/office/drawing/2014/main" id="{2784CF6F-BF7F-D055-62D3-0B20FD95255C}"/>
                </a:ext>
              </a:extLst>
            </p:cNvPr>
            <p:cNvSpPr/>
            <p:nvPr/>
          </p:nvSpPr>
          <p:spPr>
            <a:xfrm>
              <a:off x="2997232" y="5267644"/>
              <a:ext cx="199902" cy="339806"/>
            </a:xfrm>
            <a:custGeom>
              <a:avLst/>
              <a:gdLst>
                <a:gd name="connsiteX0" fmla="*/ 424342 w 433911"/>
                <a:gd name="connsiteY0" fmla="*/ 737591 h 737590"/>
                <a:gd name="connsiteX1" fmla="*/ 416046 w 433911"/>
                <a:gd name="connsiteY1" fmla="*/ 732805 h 737590"/>
                <a:gd name="connsiteX2" fmla="*/ 1274 w 433911"/>
                <a:gd name="connsiteY2" fmla="*/ 14355 h 737590"/>
                <a:gd name="connsiteX3" fmla="*/ 4784 w 433911"/>
                <a:gd name="connsiteY3" fmla="*/ 1274 h 737590"/>
                <a:gd name="connsiteX4" fmla="*/ 17865 w 433911"/>
                <a:gd name="connsiteY4" fmla="*/ 4783 h 737590"/>
                <a:gd name="connsiteX5" fmla="*/ 432638 w 433911"/>
                <a:gd name="connsiteY5" fmla="*/ 723233 h 737590"/>
                <a:gd name="connsiteX6" fmla="*/ 429128 w 433911"/>
                <a:gd name="connsiteY6" fmla="*/ 736314 h 737590"/>
                <a:gd name="connsiteX7" fmla="*/ 424342 w 433911"/>
                <a:gd name="connsiteY7" fmla="*/ 737591 h 73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911" h="737590">
                  <a:moveTo>
                    <a:pt x="424342" y="737591"/>
                  </a:moveTo>
                  <a:cubicBezTo>
                    <a:pt x="421024" y="737591"/>
                    <a:pt x="417833" y="735868"/>
                    <a:pt x="416046" y="732805"/>
                  </a:cubicBezTo>
                  <a:lnTo>
                    <a:pt x="1274" y="14355"/>
                  </a:lnTo>
                  <a:cubicBezTo>
                    <a:pt x="-1342" y="9761"/>
                    <a:pt x="189" y="3954"/>
                    <a:pt x="4784" y="1274"/>
                  </a:cubicBezTo>
                  <a:cubicBezTo>
                    <a:pt x="9378" y="-1342"/>
                    <a:pt x="15185" y="189"/>
                    <a:pt x="17865" y="4783"/>
                  </a:cubicBezTo>
                  <a:lnTo>
                    <a:pt x="432638" y="723233"/>
                  </a:lnTo>
                  <a:cubicBezTo>
                    <a:pt x="435253" y="727827"/>
                    <a:pt x="433722" y="733634"/>
                    <a:pt x="429128" y="736314"/>
                  </a:cubicBezTo>
                  <a:cubicBezTo>
                    <a:pt x="427660" y="737208"/>
                    <a:pt x="426001" y="737591"/>
                    <a:pt x="424342" y="737591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2" name="Frihandsfigur: Form 121">
              <a:extLst>
                <a:ext uri="{FF2B5EF4-FFF2-40B4-BE49-F238E27FC236}">
                  <a16:creationId xmlns:a16="http://schemas.microsoft.com/office/drawing/2014/main" id="{BD83478F-940E-BF72-F27D-E081BC9CBDD2}"/>
                </a:ext>
              </a:extLst>
            </p:cNvPr>
            <p:cNvSpPr/>
            <p:nvPr/>
          </p:nvSpPr>
          <p:spPr>
            <a:xfrm>
              <a:off x="2950371" y="5220813"/>
              <a:ext cx="102539" cy="102539"/>
            </a:xfrm>
            <a:custGeom>
              <a:avLst/>
              <a:gdLst>
                <a:gd name="connsiteX0" fmla="*/ 222574 w 222573"/>
                <a:gd name="connsiteY0" fmla="*/ 111287 h 222573"/>
                <a:gd name="connsiteX1" fmla="*/ 111287 w 222573"/>
                <a:gd name="connsiteY1" fmla="*/ 222573 h 222573"/>
                <a:gd name="connsiteX2" fmla="*/ 1 w 222573"/>
                <a:gd name="connsiteY2" fmla="*/ 111287 h 222573"/>
                <a:gd name="connsiteX3" fmla="*/ 111287 w 222573"/>
                <a:gd name="connsiteY3" fmla="*/ 0 h 222573"/>
                <a:gd name="connsiteX4" fmla="*/ 222574 w 222573"/>
                <a:gd name="connsiteY4" fmla="*/ 111287 h 22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73" h="222573">
                  <a:moveTo>
                    <a:pt x="222574" y="111287"/>
                  </a:moveTo>
                  <a:cubicBezTo>
                    <a:pt x="222574" y="172748"/>
                    <a:pt x="172749" y="222573"/>
                    <a:pt x="111287" y="222573"/>
                  </a:cubicBezTo>
                  <a:cubicBezTo>
                    <a:pt x="49826" y="222573"/>
                    <a:pt x="1" y="172748"/>
                    <a:pt x="1" y="111287"/>
                  </a:cubicBezTo>
                  <a:cubicBezTo>
                    <a:pt x="1" y="49825"/>
                    <a:pt x="49826" y="0"/>
                    <a:pt x="111287" y="0"/>
                  </a:cubicBezTo>
                  <a:cubicBezTo>
                    <a:pt x="172749" y="0"/>
                    <a:pt x="222574" y="49825"/>
                    <a:pt x="222574" y="111287"/>
                  </a:cubicBezTo>
                  <a:close/>
                </a:path>
              </a:pathLst>
            </a:custGeom>
            <a:solidFill>
              <a:srgbClr val="000000"/>
            </a:solidFill>
            <a:ln w="6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3947195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82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nimer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D488B0A-068E-6999-697D-249022054BD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chemeClr val="accent1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94E4C53-8A3A-0799-39DE-8E9460DE7B93}"/>
              </a:ext>
            </a:extLst>
          </p:cNvPr>
          <p:cNvSpPr/>
          <p:nvPr userDrawn="1"/>
        </p:nvSpPr>
        <p:spPr>
          <a:xfrm>
            <a:off x="1392715" y="1502698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B0D4F7EA-52F0-304F-3785-C538CF9766EB}"/>
              </a:ext>
            </a:extLst>
          </p:cNvPr>
          <p:cNvSpPr/>
          <p:nvPr userDrawn="1"/>
        </p:nvSpPr>
        <p:spPr>
          <a:xfrm>
            <a:off x="853872" y="3656264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6B04B03F-F56D-F122-2410-FCB06550144B}"/>
              </a:ext>
            </a:extLst>
          </p:cNvPr>
          <p:cNvSpPr/>
          <p:nvPr userDrawn="1"/>
        </p:nvSpPr>
        <p:spPr>
          <a:xfrm>
            <a:off x="2461733" y="2583048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0BC4CEE1-F6F2-133F-677D-2067930E8445}"/>
              </a:ext>
            </a:extLst>
          </p:cNvPr>
          <p:cNvSpPr/>
          <p:nvPr userDrawn="1"/>
        </p:nvSpPr>
        <p:spPr>
          <a:xfrm>
            <a:off x="1931558" y="5260251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0BAEF95-2D9F-F38C-8B18-7F1218777817}"/>
              </a:ext>
            </a:extLst>
          </p:cNvPr>
          <p:cNvSpPr/>
          <p:nvPr userDrawn="1"/>
        </p:nvSpPr>
        <p:spPr>
          <a:xfrm>
            <a:off x="3542644" y="3650821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6E22A03E-6CEA-8E48-8B23-941203355659}"/>
              </a:ext>
            </a:extLst>
          </p:cNvPr>
          <p:cNvSpPr/>
          <p:nvPr userDrawn="1"/>
        </p:nvSpPr>
        <p:spPr>
          <a:xfrm>
            <a:off x="4614887" y="5260251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F18341BA-BED1-B1E7-679B-7F810BB125C0}"/>
              </a:ext>
            </a:extLst>
          </p:cNvPr>
          <p:cNvSpPr/>
          <p:nvPr userDrawn="1"/>
        </p:nvSpPr>
        <p:spPr>
          <a:xfrm>
            <a:off x="4614887" y="2577738"/>
            <a:ext cx="104775" cy="104775"/>
          </a:xfrm>
          <a:prstGeom prst="ellipse">
            <a:avLst/>
          </a:prstGeom>
          <a:solidFill>
            <a:schemeClr val="accent3"/>
          </a:solidFill>
          <a:ln w="6452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v-SE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D0E74ECA-2BE4-ED2B-E207-CB7C684059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7CA94E7-54A4-FC37-3045-815CD46E9A8C}"/>
              </a:ext>
            </a:extLst>
          </p:cNvPr>
          <p:cNvSpPr txBox="1"/>
          <p:nvPr userDrawn="1"/>
        </p:nvSpPr>
        <p:spPr>
          <a:xfrm>
            <a:off x="7129803" y="2457487"/>
            <a:ext cx="39236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ea typeface="Open Sans"/>
                <a:cs typeface="Open Sans"/>
              </a:rPr>
              <a:t>Vi jobbar för dig som jobbar. I våra system rör sig allt från mattebetyg och bygglov till bidrag. När samhället förändras följer vi med. Utan oss inget wifi, teams eller löner. </a:t>
            </a:r>
          </a:p>
          <a:p>
            <a:br>
              <a:rPr lang="sv-SE" b="1">
                <a:ea typeface="Open Sans"/>
                <a:cs typeface="Open Sans"/>
              </a:rPr>
            </a:br>
            <a:r>
              <a:rPr lang="sv-SE" b="1">
                <a:ea typeface="Open Sans"/>
                <a:cs typeface="Open Sans"/>
              </a:rPr>
              <a:t>Vi får staden att funka.</a:t>
            </a:r>
          </a:p>
          <a:p>
            <a:endParaRPr lang="sv-SE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682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nimer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3" descr="En bild som visar utomhus, himmel, moln, vatten&#10;&#10;AI-genererat innehåll kan vara felaktigt.">
            <a:extLst>
              <a:ext uri="{FF2B5EF4-FFF2-40B4-BE49-F238E27FC236}">
                <a16:creationId xmlns:a16="http://schemas.microsoft.com/office/drawing/2014/main" id="{79FD1521-B8E3-5526-6D95-3A0358EB4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" name="Bildobjekt 1" descr="En bild som visar svart, mörker&#10;&#10;AI-genererat innehåll kan vara felaktigt.">
            <a:extLst>
              <a:ext uri="{FF2B5EF4-FFF2-40B4-BE49-F238E27FC236}">
                <a16:creationId xmlns:a16="http://schemas.microsoft.com/office/drawing/2014/main" id="{EB0CA4FC-8929-894D-C451-7956766B3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2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A38064-991F-9953-C56E-0986B4E71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3" r="32461"/>
          <a:stretch/>
        </p:blipFill>
        <p:spPr>
          <a:xfrm>
            <a:off x="0" y="0"/>
            <a:ext cx="6095998" cy="6858000"/>
          </a:xfrm>
          <a:prstGeom prst="rect">
            <a:avLst/>
          </a:prstGeom>
        </p:spPr>
      </p:pic>
      <p:pic>
        <p:nvPicPr>
          <p:cNvPr id="2" name="Bildobjekt 1" descr="En bild som visar svart, mörker&#10;&#10;AI-genererat innehåll kan vara felaktigt.">
            <a:extLst>
              <a:ext uri="{FF2B5EF4-FFF2-40B4-BE49-F238E27FC236}">
                <a16:creationId xmlns:a16="http://schemas.microsoft.com/office/drawing/2014/main" id="{26A929F4-C1EE-6610-0143-011A33FE4A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/>
          <a:stretch/>
        </p:blipFill>
        <p:spPr>
          <a:xfrm>
            <a:off x="0" y="0"/>
            <a:ext cx="12002168" cy="6858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39376ED-9241-AA5D-F810-A337074D9874}"/>
              </a:ext>
            </a:extLst>
          </p:cNvPr>
          <p:cNvSpPr txBox="1"/>
          <p:nvPr userDrawn="1"/>
        </p:nvSpPr>
        <p:spPr>
          <a:xfrm>
            <a:off x="7129804" y="2457487"/>
            <a:ext cx="39953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ea typeface="Open Sans"/>
                <a:cs typeface="Open Sans"/>
              </a:rPr>
              <a:t>Vi jobbar för dig som jobbar. I våra system rör sig allt från mattebetyg och bygglov till bidrag. När samhället förändras följer vi med. Utan oss inget </a:t>
            </a:r>
            <a:r>
              <a:rPr lang="sv-SE" err="1">
                <a:ea typeface="Open Sans"/>
                <a:cs typeface="Open Sans"/>
              </a:rPr>
              <a:t>wifi</a:t>
            </a:r>
            <a:r>
              <a:rPr lang="sv-SE">
                <a:ea typeface="Open Sans"/>
                <a:cs typeface="Open Sans"/>
              </a:rPr>
              <a:t>, teams eller löner. </a:t>
            </a:r>
          </a:p>
          <a:p>
            <a:br>
              <a:rPr lang="sv-SE" b="1">
                <a:ea typeface="Open Sans"/>
                <a:cs typeface="Open Sans"/>
              </a:rPr>
            </a:br>
            <a:r>
              <a:rPr lang="sv-SE" b="1">
                <a:ea typeface="Open Sans"/>
                <a:cs typeface="Open Sans"/>
              </a:rPr>
              <a:t>Vi får staden att funka.</a:t>
            </a:r>
          </a:p>
          <a:p>
            <a:endParaRPr lang="sv-SE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68335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C0E4F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5693571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EF091891-BF8D-4652-2B89-46D6B11CF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84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kor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C0E4F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6835529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25A726D3-A748-0DA9-A8D4-BB76ABC53D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798" t="39438" r="30041"/>
          <a:stretch/>
        </p:blipFill>
        <p:spPr>
          <a:xfrm rot="5400000">
            <a:off x="7792690" y="2400152"/>
            <a:ext cx="5241855" cy="2731264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0F0077CE-7A9D-6D7F-B7B0-D3295D0FA3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477" t="28408" r="64407" b="34985"/>
          <a:stretch/>
        </p:blipFill>
        <p:spPr>
          <a:xfrm rot="5400000">
            <a:off x="-541229" y="3200046"/>
            <a:ext cx="4201980" cy="23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2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lång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C0E4F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DDE4C486-FFB6-9FFE-4DFB-5454AEAF5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525" t="30816" r="42022" b="25512"/>
          <a:stretch/>
        </p:blipFill>
        <p:spPr>
          <a:xfrm>
            <a:off x="7568871" y="4606636"/>
            <a:ext cx="4215141" cy="184655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AB1DAB45-25D8-5C83-B12A-2A4759677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871" r="28633" b="45515"/>
          <a:stretch/>
        </p:blipFill>
        <p:spPr>
          <a:xfrm rot="10800000">
            <a:off x="406770" y="1144478"/>
            <a:ext cx="919110" cy="24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34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850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pric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8522267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EC776E6F-2A1F-37F2-60BA-08998F723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99053" y="4947461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Utan oss inget wi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F105733-A01A-A089-7752-8F0B804C3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3" r="32461"/>
          <a:stretch/>
        </p:blipFill>
        <p:spPr>
          <a:xfrm>
            <a:off x="1" y="0"/>
            <a:ext cx="6095998" cy="68580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DC50B8A2-0AE4-B461-2027-6CAA6690F7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129" t="-1735" r="27178" b="21205"/>
          <a:stretch/>
        </p:blipFill>
        <p:spPr>
          <a:xfrm rot="16200000" flipH="1" flipV="1">
            <a:off x="-613045" y="613046"/>
            <a:ext cx="6858001" cy="563191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C440F44-6F5B-ECD0-8A34-F96A93189B7B}"/>
              </a:ext>
            </a:extLst>
          </p:cNvPr>
          <p:cNvSpPr txBox="1"/>
          <p:nvPr userDrawn="1"/>
        </p:nvSpPr>
        <p:spPr>
          <a:xfrm>
            <a:off x="6095998" y="2859666"/>
            <a:ext cx="6095999" cy="13498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200" b="0">
                <a:latin typeface="+mn-lt"/>
              </a:rPr>
              <a:t>Utan oss</a:t>
            </a:r>
          </a:p>
          <a:p>
            <a:pPr algn="ctr"/>
            <a:r>
              <a:rPr lang="sv-SE" sz="4200"/>
              <a:t>inget </a:t>
            </a:r>
            <a:r>
              <a:rPr lang="sv-SE" sz="4200" err="1"/>
              <a:t>wifi</a:t>
            </a:r>
            <a:endParaRPr lang="sv-SE" sz="42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928F415-BDF7-551C-0CE8-728D35C105F0}"/>
              </a:ext>
            </a:extLst>
          </p:cNvPr>
          <p:cNvSpPr txBox="1"/>
          <p:nvPr userDrawn="1"/>
        </p:nvSpPr>
        <p:spPr>
          <a:xfrm>
            <a:off x="6095999" y="853587"/>
            <a:ext cx="6095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/>
              <a:t>Intraservice</a:t>
            </a:r>
          </a:p>
        </p:txBody>
      </p:sp>
    </p:spTree>
    <p:extLst>
      <p:ext uri="{BB962C8B-B14F-4D97-AF65-F5344CB8AC3E}">
        <p14:creationId xmlns:p14="http://schemas.microsoft.com/office/powerpoint/2010/main" val="4220756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8598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6211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5214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6907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0348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328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7989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4413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6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43677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266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3883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73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Utan oss ingen l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F1F3B27-4CCB-F3FA-507C-6592FC94B9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0" b="15890"/>
          <a:stretch/>
        </p:blipFill>
        <p:spPr>
          <a:xfrm>
            <a:off x="6096002" y="0"/>
            <a:ext cx="6095998" cy="685800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46608618-1FCD-8350-44EF-10231BAFBC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615" t="39764" r="29756" b="137"/>
          <a:stretch/>
        </p:blipFill>
        <p:spPr>
          <a:xfrm rot="5400000">
            <a:off x="7794698" y="-884079"/>
            <a:ext cx="3513223" cy="52813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C565EEA-4168-9D05-2F91-74CBDB3D42B6}"/>
              </a:ext>
            </a:extLst>
          </p:cNvPr>
          <p:cNvSpPr txBox="1"/>
          <p:nvPr userDrawn="1"/>
        </p:nvSpPr>
        <p:spPr>
          <a:xfrm>
            <a:off x="290346" y="2859666"/>
            <a:ext cx="5541817" cy="13498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200" b="0">
                <a:latin typeface="+mn-lt"/>
              </a:rPr>
              <a:t>Utan oss</a:t>
            </a:r>
          </a:p>
          <a:p>
            <a:pPr algn="ctr"/>
            <a:r>
              <a:rPr lang="sv-SE" sz="4200"/>
              <a:t>ingen lön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19E5FDA-E559-4436-D456-E0C936F7A45A}"/>
              </a:ext>
            </a:extLst>
          </p:cNvPr>
          <p:cNvSpPr txBox="1"/>
          <p:nvPr userDrawn="1"/>
        </p:nvSpPr>
        <p:spPr>
          <a:xfrm>
            <a:off x="290347" y="853587"/>
            <a:ext cx="554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/>
              <a:t>Intraservice</a:t>
            </a:r>
          </a:p>
        </p:txBody>
      </p:sp>
    </p:spTree>
    <p:extLst>
      <p:ext uri="{BB962C8B-B14F-4D97-AF65-F5344CB8AC3E}">
        <p14:creationId xmlns:p14="http://schemas.microsoft.com/office/powerpoint/2010/main" val="226871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ljus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788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">
    <p:bg>
      <p:bgPr>
        <a:solidFill>
          <a:srgbClr val="C0E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4D178A71-63A3-28D7-C2FF-F3DAF0340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78734" y="496100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81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 prickar uppe">
    <p:bg>
      <p:bgPr>
        <a:solidFill>
          <a:srgbClr val="C0E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57F0A105-9C86-11EC-21C4-72E5F0DE5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486771" y="485081"/>
            <a:ext cx="2494547" cy="18851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697B7C-F8AC-F7F2-B809-650A3E2AF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53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2887" y="404813"/>
            <a:ext cx="11376025" cy="5508000"/>
          </a:xfrm>
          <a:prstGeom prst="rect">
            <a:avLst/>
          </a:prstGeom>
          <a:solidFill>
            <a:srgbClr val="C0E4F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D6950888-3C14-BA6A-1086-439711CB0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26" t="4173" r="8655" b="47275"/>
          <a:stretch/>
        </p:blipFill>
        <p:spPr>
          <a:xfrm>
            <a:off x="413088" y="2404809"/>
            <a:ext cx="3625512" cy="350862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B92B97CD-0942-D9C0-62BE-208232BF88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122" b="55716"/>
          <a:stretch/>
        </p:blipFill>
        <p:spPr>
          <a:xfrm rot="16200000">
            <a:off x="7424493" y="1559015"/>
            <a:ext cx="5508624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4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4BDA5B3E-7866-6561-7208-0BD097626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585" t="5115" r="36205" b="35274"/>
          <a:stretch/>
        </p:blipFill>
        <p:spPr>
          <a:xfrm>
            <a:off x="8950036" y="1634836"/>
            <a:ext cx="2833978" cy="4278602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FD6344D5-3F38-0893-DC8E-80105F5BB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09" t="5115" r="69429" b="55418"/>
          <a:stretch/>
        </p:blipFill>
        <p:spPr>
          <a:xfrm rot="10800000">
            <a:off x="407985" y="404813"/>
            <a:ext cx="3720975" cy="28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6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tx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13D5DDD-F7EC-BFCB-541E-F38FD2E60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88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8CCD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5693571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EF091891-BF8D-4652-2B89-46D6B11CF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41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kor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8CCD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6835529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25A726D3-A748-0DA9-A8D4-BB76ABC53D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798" t="39438" r="30041"/>
          <a:stretch/>
        </p:blipFill>
        <p:spPr>
          <a:xfrm rot="5400000">
            <a:off x="7792690" y="2400152"/>
            <a:ext cx="5241855" cy="2731264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0F0077CE-7A9D-6D7F-B7B0-D3295D0FA3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477" t="28408" r="64407" b="34985"/>
          <a:stretch/>
        </p:blipFill>
        <p:spPr>
          <a:xfrm rot="5400000">
            <a:off x="-541229" y="3200046"/>
            <a:ext cx="4201980" cy="23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40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lång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8CCD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DDE4C486-FFB6-9FFE-4DFB-5454AEAF5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525" t="30816" r="42022" b="25512"/>
          <a:stretch/>
        </p:blipFill>
        <p:spPr>
          <a:xfrm>
            <a:off x="7568871" y="4606636"/>
            <a:ext cx="4215141" cy="184655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AB1DAB45-25D8-5C83-B12A-2A4759677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871" r="28633" b="45515"/>
          <a:stretch/>
        </p:blipFill>
        <p:spPr>
          <a:xfrm rot="10800000">
            <a:off x="406770" y="1144478"/>
            <a:ext cx="919110" cy="24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5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Utan oss inga lösen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1DD648-D13E-A19C-535F-FEBDD867D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1" y="0"/>
            <a:ext cx="6095998" cy="68580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3285273C-B682-7D0E-8A06-377F0F687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611" t="37139" r="29756" b="-3285"/>
          <a:stretch/>
        </p:blipFill>
        <p:spPr>
          <a:xfrm rot="5400000">
            <a:off x="2186934" y="-1903678"/>
            <a:ext cx="2005388" cy="581274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85AA5B6-5F40-A7FB-99CE-0D6E6CA52417}"/>
              </a:ext>
            </a:extLst>
          </p:cNvPr>
          <p:cNvSpPr txBox="1"/>
          <p:nvPr userDrawn="1"/>
        </p:nvSpPr>
        <p:spPr>
          <a:xfrm>
            <a:off x="6095998" y="2859666"/>
            <a:ext cx="6095999" cy="13498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200" b="0">
                <a:latin typeface="+mn-lt"/>
              </a:rPr>
              <a:t>Utan oss</a:t>
            </a:r>
          </a:p>
          <a:p>
            <a:pPr algn="ctr"/>
            <a:r>
              <a:rPr lang="sv-SE" sz="4200"/>
              <a:t>Inga lösenord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34A8B31-E50F-9F9F-19CA-6A516E2A1EFA}"/>
              </a:ext>
            </a:extLst>
          </p:cNvPr>
          <p:cNvSpPr txBox="1"/>
          <p:nvPr userDrawn="1"/>
        </p:nvSpPr>
        <p:spPr>
          <a:xfrm>
            <a:off x="6095999" y="853587"/>
            <a:ext cx="6095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600"/>
              <a:t>Intraservice</a:t>
            </a:r>
          </a:p>
        </p:txBody>
      </p:sp>
    </p:spTree>
    <p:extLst>
      <p:ext uri="{BB962C8B-B14F-4D97-AF65-F5344CB8AC3E}">
        <p14:creationId xmlns:p14="http://schemas.microsoft.com/office/powerpoint/2010/main" val="3036076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7363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pric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8522267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1CF865C-5F6B-7B8A-2E68-7B32E555C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78734" y="496100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20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092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3662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2744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2987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6032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2126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7989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799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6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43677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08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87F90331-6594-CFD6-5EFA-F0ED77BA99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33421ECF-23F4-7076-EE53-DCA8F438D2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370" r="30266"/>
          <a:stretch/>
        </p:blipFill>
        <p:spPr>
          <a:xfrm rot="16200000">
            <a:off x="4430088" y="-964875"/>
            <a:ext cx="6857999" cy="8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0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146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851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r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700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">
    <p:bg>
      <p:bgPr>
        <a:solidFill>
          <a:srgbClr val="F8C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62AAD4AB-43EF-B499-1AF1-6D2F50419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78734" y="496100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78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 prickar uppe">
    <p:bg>
      <p:bgPr>
        <a:solidFill>
          <a:srgbClr val="F8C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57F0A105-9C86-11EC-21C4-72E5F0DE5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486771" y="485081"/>
            <a:ext cx="2494547" cy="18851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697B7C-F8AC-F7F2-B809-650A3E2AF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453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2887" y="404813"/>
            <a:ext cx="11376025" cy="5508000"/>
          </a:xfrm>
          <a:prstGeom prst="rect">
            <a:avLst/>
          </a:prstGeom>
          <a:solidFill>
            <a:srgbClr val="F8CCD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D6950888-3C14-BA6A-1086-439711CB0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26" t="4173" r="8655" b="47275"/>
          <a:stretch/>
        </p:blipFill>
        <p:spPr>
          <a:xfrm>
            <a:off x="413088" y="2404809"/>
            <a:ext cx="3625512" cy="350862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B92B97CD-0942-D9C0-62BE-208232BF88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122" b="55716"/>
          <a:stretch/>
        </p:blipFill>
        <p:spPr>
          <a:xfrm rot="16200000">
            <a:off x="7424493" y="1559015"/>
            <a:ext cx="5508624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01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rgbClr val="F8CCD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4BDA5B3E-7866-6561-7208-0BD097626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585" t="5115" r="36205" b="35274"/>
          <a:stretch/>
        </p:blipFill>
        <p:spPr>
          <a:xfrm>
            <a:off x="8950036" y="1634836"/>
            <a:ext cx="2833978" cy="4278602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FD6344D5-3F38-0893-DC8E-80105F5BB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09" t="5115" r="69429" b="55418"/>
          <a:stretch/>
        </p:blipFill>
        <p:spPr>
          <a:xfrm rot="10800000">
            <a:off x="407985" y="404813"/>
            <a:ext cx="3720975" cy="28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3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8CCD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tx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13D5DDD-F7EC-BFCB-541E-F38FD2E60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6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30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03434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5693571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EF091891-BF8D-4652-2B89-46D6B11CF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EE50A0A2-3D79-7A41-6ED4-05B381939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4F6FFDC7-88EE-05BE-BED2-1EC962FB4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427" t="27957" r="24539"/>
          <a:stretch/>
        </p:blipFill>
        <p:spPr>
          <a:xfrm>
            <a:off x="0" y="0"/>
            <a:ext cx="10756232" cy="6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38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kor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03434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6835529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25A726D3-A748-0DA9-A8D4-BB76ABC53D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798" t="39438" r="30041"/>
          <a:stretch/>
        </p:blipFill>
        <p:spPr>
          <a:xfrm rot="5400000">
            <a:off x="7792690" y="2400152"/>
            <a:ext cx="5241855" cy="2731264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0F0077CE-7A9D-6D7F-B7B0-D3295D0FA3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477" t="28408" r="64407" b="34985"/>
          <a:stretch/>
        </p:blipFill>
        <p:spPr>
          <a:xfrm rot="5400000">
            <a:off x="-541229" y="3200046"/>
            <a:ext cx="4201980" cy="23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13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lång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03434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DDE4C486-FFB6-9FFE-4DFB-5454AEAF5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525" t="30816" r="42022" b="25512"/>
          <a:stretch/>
        </p:blipFill>
        <p:spPr>
          <a:xfrm>
            <a:off x="7568871" y="4606636"/>
            <a:ext cx="4215141" cy="184655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AB1DAB45-25D8-5C83-B12A-2A4759677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871" r="28633" b="45515"/>
          <a:stretch/>
        </p:blipFill>
        <p:spPr>
          <a:xfrm rot="10800000">
            <a:off x="406770" y="1144478"/>
            <a:ext cx="919110" cy="24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88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984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pric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8522267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9C1C937-E65D-CF03-1F1B-AB1D4A24B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78734" y="496100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093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985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3848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525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16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721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88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3">
            <a:extLst>
              <a:ext uri="{FF2B5EF4-FFF2-40B4-BE49-F238E27FC236}">
                <a16:creationId xmlns:a16="http://schemas.microsoft.com/office/drawing/2014/main" id="{E639AA87-7F18-D79F-57FE-736545A85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7839"/>
          <a:stretch/>
        </p:blipFill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B593876C-539B-17DB-6724-59E56CE507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993" r="29642"/>
          <a:stretch/>
        </p:blipFill>
        <p:spPr>
          <a:xfrm rot="5400000">
            <a:off x="1770609" y="-964873"/>
            <a:ext cx="6857999" cy="8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3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7989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245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6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43677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302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653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685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urk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308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">
    <p:bg>
      <p:bgPr>
        <a:solidFill>
          <a:srgbClr val="034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81691B75-D55A-968B-144B-B617123E4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82544" y="495719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52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 prickar uppe">
    <p:bg>
      <p:bgPr>
        <a:solidFill>
          <a:srgbClr val="034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57F0A105-9C86-11EC-21C4-72E5F0DE5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486771" y="485081"/>
            <a:ext cx="2494547" cy="18851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697B7C-F8AC-F7F2-B809-650A3E2AF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8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2887" y="404813"/>
            <a:ext cx="11376025" cy="5508000"/>
          </a:xfrm>
          <a:prstGeom prst="rect">
            <a:avLst/>
          </a:prstGeom>
          <a:solidFill>
            <a:srgbClr val="03434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D6950888-3C14-BA6A-1086-439711CB0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26" t="4173" r="8655" b="47275"/>
          <a:stretch/>
        </p:blipFill>
        <p:spPr>
          <a:xfrm>
            <a:off x="413088" y="2404809"/>
            <a:ext cx="3625512" cy="350862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B92B97CD-0942-D9C0-62BE-208232BF88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7122" b="55716"/>
          <a:stretch/>
        </p:blipFill>
        <p:spPr>
          <a:xfrm rot="16200000">
            <a:off x="7424493" y="1559015"/>
            <a:ext cx="5508624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7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rgbClr val="03434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4BDA5B3E-7866-6561-7208-0BD097626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585" t="5115" r="36205" b="35274"/>
          <a:stretch/>
        </p:blipFill>
        <p:spPr>
          <a:xfrm>
            <a:off x="8950036" y="1634836"/>
            <a:ext cx="2833978" cy="4278602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FD6344D5-3F38-0893-DC8E-80105F5BB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09" t="5115" r="69429" b="55418"/>
          <a:stretch/>
        </p:blipFill>
        <p:spPr>
          <a:xfrm rot="10800000">
            <a:off x="407985" y="404813"/>
            <a:ext cx="3720975" cy="28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008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03434A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13D5DDD-F7EC-BFCB-541E-F38FD2E60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klädsel, person, utomhus, Människoansikte&#10;&#10;AI-genererat innehåll kan vara felaktigt.">
            <a:extLst>
              <a:ext uri="{FF2B5EF4-FFF2-40B4-BE49-F238E27FC236}">
                <a16:creationId xmlns:a16="http://schemas.microsoft.com/office/drawing/2014/main" id="{EB4E2BFB-B718-E969-912B-B9CE48E72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6594"/>
          <a:stretch/>
        </p:blipFill>
        <p:spPr>
          <a:xfrm>
            <a:off x="0" y="-1"/>
            <a:ext cx="12194628" cy="6858001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3F47D5B-4C53-F982-DCAC-02F96854C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993" r="29642"/>
          <a:stretch/>
        </p:blipFill>
        <p:spPr>
          <a:xfrm rot="5400000">
            <a:off x="1833667" y="-964873"/>
            <a:ext cx="6858001" cy="8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606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30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6C1C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5693571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5693571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EF091891-BF8D-4652-2B89-46D6B11CF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19" t="20382" r="27566"/>
          <a:stretch/>
        </p:blipFill>
        <p:spPr>
          <a:xfrm rot="5400000">
            <a:off x="7392751" y="2309273"/>
            <a:ext cx="5550913" cy="3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05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kor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6C1C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6835529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6835529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25A726D3-A748-0DA9-A8D4-BB76ABC53D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798" t="39438" r="30041"/>
          <a:stretch/>
        </p:blipFill>
        <p:spPr>
          <a:xfrm rot="5400000">
            <a:off x="7792690" y="2400152"/>
            <a:ext cx="5241855" cy="2731264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0F0077CE-7A9D-6D7F-B7B0-D3295D0FA3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477" t="28408" r="64407" b="34985"/>
          <a:stretch/>
        </p:blipFill>
        <p:spPr>
          <a:xfrm rot="5400000">
            <a:off x="-541229" y="3200046"/>
            <a:ext cx="4201980" cy="23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718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_lång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6C1C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DDE4C486-FFB6-9FFE-4DFB-5454AEAF5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525" t="30816" r="42022" b="25512"/>
          <a:stretch/>
        </p:blipFill>
        <p:spPr>
          <a:xfrm>
            <a:off x="7568871" y="4606636"/>
            <a:ext cx="4215141" cy="184655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AB1DAB45-25D8-5C83-B12A-2A4759677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871" r="28633" b="45515"/>
          <a:stretch/>
        </p:blipFill>
        <p:spPr>
          <a:xfrm rot="10800000">
            <a:off x="406770" y="1144478"/>
            <a:ext cx="919110" cy="24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994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516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pric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8522267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9C1C937-E65D-CF03-1F1B-AB1D4A24B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78734" y="496100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25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121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155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11535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D7259-E2CF-428A-9B5C-9AEE444F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234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utomhus, träd, hjul, transport&#10;&#10;AI-genererat innehåll kan vara felaktigt.">
            <a:extLst>
              <a:ext uri="{FF2B5EF4-FFF2-40B4-BE49-F238E27FC236}">
                <a16:creationId xmlns:a16="http://schemas.microsoft.com/office/drawing/2014/main" id="{93CB1F42-E6B4-6409-D285-CECC10D1E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" b="12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CE1B857F-42C0-4DF0-85A5-DFB4805B40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057" r="47578"/>
          <a:stretch/>
        </p:blipFill>
        <p:spPr>
          <a:xfrm rot="5400000">
            <a:off x="6192009" y="-964873"/>
            <a:ext cx="6857999" cy="8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3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6920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4BB15C-87DA-407B-A8B6-CA070A8D70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12852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7989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72902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6" y="404813"/>
            <a:ext cx="5240337" cy="73695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43677" y="1736728"/>
            <a:ext cx="5240336" cy="41946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57794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4F5195-589E-4BA5-AA31-A11EABAE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2068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26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vinrö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53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">
    <p:bg>
      <p:bgPr>
        <a:solidFill>
          <a:srgbClr val="6C1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81691B75-D55A-968B-144B-B617123E4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9782544" y="4957197"/>
            <a:ext cx="2494547" cy="18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38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helsida prickar uppe">
    <p:bg>
      <p:bgPr>
        <a:solidFill>
          <a:srgbClr val="6C1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57F0A105-9C86-11EC-21C4-72E5F0DE5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539" t="72512"/>
          <a:stretch/>
        </p:blipFill>
        <p:spPr>
          <a:xfrm>
            <a:off x="486771" y="485081"/>
            <a:ext cx="2494547" cy="18851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697B7C-F8AC-F7F2-B809-650A3E2AF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768878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76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2887" y="404813"/>
            <a:ext cx="11376025" cy="5508000"/>
          </a:xfrm>
          <a:prstGeom prst="rect">
            <a:avLst/>
          </a:prstGeom>
          <a:solidFill>
            <a:srgbClr val="6C1C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2603" y="2404809"/>
            <a:ext cx="6506795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/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D6950888-3C14-BA6A-1086-439711CB0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26" t="4173" r="8655" b="47275"/>
          <a:stretch/>
        </p:blipFill>
        <p:spPr>
          <a:xfrm>
            <a:off x="413088" y="2404809"/>
            <a:ext cx="3625512" cy="350862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B92B97CD-0942-D9C0-62BE-208232BF88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7122" b="55716"/>
          <a:stretch/>
        </p:blipFill>
        <p:spPr>
          <a:xfrm rot="16200000">
            <a:off x="7424493" y="1559015"/>
            <a:ext cx="5508624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40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677" r:id="rId2"/>
    <p:sldLayoutId id="2147484579" r:id="rId3"/>
    <p:sldLayoutId id="2147484580" r:id="rId4"/>
    <p:sldLayoutId id="2147484582" r:id="rId5"/>
    <p:sldLayoutId id="2147484583" r:id="rId6"/>
    <p:sldLayoutId id="2147484586" r:id="rId7"/>
    <p:sldLayoutId id="2147484585" r:id="rId8"/>
    <p:sldLayoutId id="2147484584" r:id="rId9"/>
    <p:sldLayoutId id="2147484588" r:id="rId10"/>
    <p:sldLayoutId id="2147484590" r:id="rId11"/>
    <p:sldLayoutId id="2147484595" r:id="rId12"/>
    <p:sldLayoutId id="2147484591" r:id="rId13"/>
    <p:sldLayoutId id="2147484592" r:id="rId14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680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8" r:id="rId2"/>
    <p:sldLayoutId id="2147484449" r:id="rId3"/>
    <p:sldLayoutId id="2147484412" r:id="rId4"/>
    <p:sldLayoutId id="2147484454" r:id="rId5"/>
    <p:sldLayoutId id="2147484413" r:id="rId6"/>
    <p:sldLayoutId id="2147484414" r:id="rId7"/>
    <p:sldLayoutId id="2147484415" r:id="rId8"/>
    <p:sldLayoutId id="2147484596" r:id="rId9"/>
    <p:sldLayoutId id="2147484597" r:id="rId10"/>
    <p:sldLayoutId id="2147484598" r:id="rId11"/>
    <p:sldLayoutId id="2147484599" r:id="rId12"/>
    <p:sldLayoutId id="2147484600" r:id="rId13"/>
    <p:sldLayoutId id="2147484421" r:id="rId14"/>
    <p:sldLayoutId id="2147484422" r:id="rId15"/>
    <p:sldLayoutId id="2147484678" r:id="rId16"/>
    <p:sldLayoutId id="2147484452" r:id="rId17"/>
    <p:sldLayoutId id="2147484453" r:id="rId18"/>
    <p:sldLayoutId id="2147484446" r:id="rId19"/>
    <p:sldLayoutId id="2147484450" r:id="rId20"/>
    <p:sldLayoutId id="2147484425" r:id="rId21"/>
    <p:sldLayoutId id="2147484426" r:id="rId22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1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79" r:id="rId16"/>
    <p:sldLayoutId id="2147484617" r:id="rId17"/>
    <p:sldLayoutId id="2147484618" r:id="rId18"/>
    <p:sldLayoutId id="2147484619" r:id="rId19"/>
    <p:sldLayoutId id="2147484620" r:id="rId20"/>
    <p:sldLayoutId id="2147484621" r:id="rId21"/>
    <p:sldLayoutId id="2147484622" r:id="rId22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46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  <p:sldLayoutId id="2147484636" r:id="rId13"/>
    <p:sldLayoutId id="2147484637" r:id="rId14"/>
    <p:sldLayoutId id="2147484638" r:id="rId15"/>
    <p:sldLayoutId id="2147484680" r:id="rId16"/>
    <p:sldLayoutId id="2147484639" r:id="rId17"/>
    <p:sldLayoutId id="2147484640" r:id="rId18"/>
    <p:sldLayoutId id="2147484641" r:id="rId19"/>
    <p:sldLayoutId id="2147484642" r:id="rId20"/>
    <p:sldLayoutId id="2147484643" r:id="rId21"/>
    <p:sldLayoutId id="2147484644" r:id="rId22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256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  <p:sldLayoutId id="2147484657" r:id="rId12"/>
    <p:sldLayoutId id="2147484658" r:id="rId13"/>
    <p:sldLayoutId id="2147484659" r:id="rId14"/>
    <p:sldLayoutId id="2147484660" r:id="rId15"/>
    <p:sldLayoutId id="2147484681" r:id="rId16"/>
    <p:sldLayoutId id="2147484661" r:id="rId17"/>
    <p:sldLayoutId id="2147484662" r:id="rId18"/>
    <p:sldLayoutId id="2147484663" r:id="rId19"/>
    <p:sldLayoutId id="2147484664" r:id="rId20"/>
    <p:sldLayoutId id="2147484665" r:id="rId21"/>
    <p:sldLayoutId id="2147484666" r:id="rId22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49735908-7AA6-42A8-8D13-0A0800940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773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2" r:id="rId2"/>
    <p:sldLayoutId id="2147484500" r:id="rId3"/>
    <p:sldLayoutId id="2147484504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  <p:sldLayoutId id="2147484675" r:id="rId13"/>
    <p:sldLayoutId id="2147484510" r:id="rId14"/>
    <p:sldLayoutId id="2147484682" r:id="rId15"/>
    <p:sldLayoutId id="2147484513" r:id="rId16"/>
    <p:sldLayoutId id="2147484514" r:id="rId17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7097D5D-E399-4255-9468-0116A1B0B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7533" y="5620185"/>
            <a:ext cx="8728608" cy="2514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Socialförvaltningarna, Göteborgs Stad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7432880-EABA-4426-91B8-2D839C20B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7533" y="5999436"/>
            <a:ext cx="8728608" cy="251417"/>
          </a:xfrm>
        </p:spPr>
        <p:txBody>
          <a:bodyPr>
            <a:normAutofit/>
          </a:bodyPr>
          <a:lstStyle/>
          <a:p>
            <a:r>
              <a:rPr lang="sv-SE" dirty="0"/>
              <a:t>Enheten för kvalitet och tjänsten Specialiststöd vid processutveckling, Intraservice</a:t>
            </a: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9C1A77A8-A11F-E06A-9999-A9E425EE9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832" y="1617692"/>
            <a:ext cx="9377744" cy="1349829"/>
          </a:xfrm>
        </p:spPr>
        <p:txBody>
          <a:bodyPr/>
          <a:lstStyle/>
          <a:p>
            <a:r>
              <a:rPr lang="sv-SE" sz="4000" dirty="0"/>
              <a:t>Stöd för hur du läser processen</a:t>
            </a:r>
          </a:p>
        </p:txBody>
      </p:sp>
      <p:pic>
        <p:nvPicPr>
          <p:cNvPr id="7" name="Bildobjekt 6" descr="En bild som visar en gul processfisk med texten: Handlägga insatser och ekonomiskt bistånd utifrån individuell behovsprövning på. ">
            <a:extLst>
              <a:ext uri="{FF2B5EF4-FFF2-40B4-BE49-F238E27FC236}">
                <a16:creationId xmlns:a16="http://schemas.microsoft.com/office/drawing/2014/main" id="{7FD08357-14FD-AE09-0F0C-AB5FA0946D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32" y="2663456"/>
            <a:ext cx="6231467" cy="27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8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F42B7F-BC79-B832-257D-3B98116A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Navigera med hjälp av brödsmulestigen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535EA1-BBB8-2329-1A56-3D8CAE233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6" y="1352583"/>
            <a:ext cx="8109854" cy="4827749"/>
          </a:xfrm>
          <a:prstGeom prst="rect">
            <a:avLst/>
          </a:prstGeom>
        </p:spPr>
      </p:pic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D65F892D-1B8C-38B5-9C04-2B3F6FE28433}"/>
              </a:ext>
            </a:extLst>
          </p:cNvPr>
          <p:cNvSpPr/>
          <p:nvPr/>
        </p:nvSpPr>
        <p:spPr>
          <a:xfrm>
            <a:off x="7451270" y="2307771"/>
            <a:ext cx="3363684" cy="55118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70317AB2-F34F-D8B0-4ADF-105FA91FAD06}"/>
              </a:ext>
            </a:extLst>
          </p:cNvPr>
          <p:cNvSpPr/>
          <p:nvPr/>
        </p:nvSpPr>
        <p:spPr>
          <a:xfrm>
            <a:off x="4082146" y="2307771"/>
            <a:ext cx="3363685" cy="44631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32364DF-DA2D-6096-A6CF-FD3CD0FD651E}"/>
              </a:ext>
            </a:extLst>
          </p:cNvPr>
          <p:cNvSpPr txBox="1"/>
          <p:nvPr/>
        </p:nvSpPr>
        <p:spPr>
          <a:xfrm>
            <a:off x="0" y="2104554"/>
            <a:ext cx="4365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Klicka tillbaka i processen genom brödsmulestigen.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Samma princip gäller i hela processen. </a:t>
            </a:r>
          </a:p>
          <a:p>
            <a:endParaRPr lang="sv-SE" dirty="0"/>
          </a:p>
        </p:txBody>
      </p:sp>
      <p:pic>
        <p:nvPicPr>
          <p:cNvPr id="7170" name="Picture 2" descr="sida 1">
            <a:extLst>
              <a:ext uri="{FF2B5EF4-FFF2-40B4-BE49-F238E27FC236}">
                <a16:creationId xmlns:a16="http://schemas.microsoft.com/office/drawing/2014/main" id="{DD065FEE-32CC-E0E4-8107-52CB3A1E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97" y="281801"/>
            <a:ext cx="859971" cy="8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79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Menyraden</a:t>
            </a:r>
          </a:p>
        </p:txBody>
      </p:sp>
    </p:spTree>
    <p:extLst>
      <p:ext uri="{BB962C8B-B14F-4D97-AF65-F5344CB8AC3E}">
        <p14:creationId xmlns:p14="http://schemas.microsoft.com/office/powerpoint/2010/main" val="88280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93499D6E-727A-A355-6E06-7909FFF84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944" y="1727735"/>
            <a:ext cx="8044977" cy="31337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152030B-6C03-CB51-F043-05B417CEB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Generellt om menyraden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DD9907-E643-80C9-3ECA-486B3BC5514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3668" y="2048751"/>
            <a:ext cx="3990276" cy="4699521"/>
          </a:xfrm>
        </p:spPr>
        <p:txBody>
          <a:bodyPr>
            <a:normAutofit/>
          </a:bodyPr>
          <a:lstStyle/>
          <a:p>
            <a:r>
              <a:rPr lang="sv-SE"/>
              <a:t>Menyraden möjliggör åtkomst till dokument som stödjer handläggningen genom processens olika delar. </a:t>
            </a:r>
          </a:p>
          <a:p>
            <a:pPr marL="0" indent="0">
              <a:buNone/>
            </a:pPr>
            <a:endParaRPr lang="sv-SE"/>
          </a:p>
          <a:p>
            <a:r>
              <a:rPr lang="sv-SE"/>
              <a:t>För att nå relevanta dokument för respektive verksamhetsområde klickas på den rubrik som angår arbetet. 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10FE7CC3-095C-76B2-71E6-5E549CBCA7A9}"/>
              </a:ext>
            </a:extLst>
          </p:cNvPr>
          <p:cNvSpPr/>
          <p:nvPr/>
        </p:nvSpPr>
        <p:spPr>
          <a:xfrm>
            <a:off x="4172957" y="2057400"/>
            <a:ext cx="6874555" cy="34834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843E918-821F-CC85-9707-DFCD94DFEE32}"/>
              </a:ext>
            </a:extLst>
          </p:cNvPr>
          <p:cNvSpPr/>
          <p:nvPr/>
        </p:nvSpPr>
        <p:spPr>
          <a:xfrm>
            <a:off x="10012680" y="2807208"/>
            <a:ext cx="941832" cy="3483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C70E04F-5975-D7AB-012D-59AEADCB91EA}"/>
              </a:ext>
            </a:extLst>
          </p:cNvPr>
          <p:cNvSpPr/>
          <p:nvPr/>
        </p:nvSpPr>
        <p:spPr>
          <a:xfrm>
            <a:off x="6272981" y="2816436"/>
            <a:ext cx="941832" cy="34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50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0475E73-8FAA-C4DD-9EFF-94A872CE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914" y="1873678"/>
            <a:ext cx="7601909" cy="218802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2791167-3A3D-499D-7064-39BFB78A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Dokumentstruktur Socialförvaltningarnas dokument i menyraden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28A7517-FC4F-8A84-800C-093C40DF96A4}"/>
              </a:ext>
            </a:extLst>
          </p:cNvPr>
          <p:cNvSpPr txBox="1"/>
          <p:nvPr/>
        </p:nvSpPr>
        <p:spPr>
          <a:xfrm>
            <a:off x="105177" y="1141772"/>
            <a:ext cx="45176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  <a:p>
            <a:endParaRPr lang="sv-SE"/>
          </a:p>
          <a:p>
            <a:r>
              <a:rPr lang="sv-SE"/>
              <a:t>Strukturen för de olika verksamhetsområdena </a:t>
            </a:r>
            <a:r>
              <a:rPr lang="sv-SE" b="1"/>
              <a:t>barn och unga, unga vuxna, vuxna </a:t>
            </a:r>
            <a:r>
              <a:rPr lang="sv-SE"/>
              <a:t>och </a:t>
            </a:r>
            <a:r>
              <a:rPr lang="sv-SE" b="1"/>
              <a:t>ekonomiskt bistånd </a:t>
            </a:r>
            <a:r>
              <a:rPr lang="sv-SE"/>
              <a:t>är densamma.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/>
              <a:t>Socialförvaltningarnas dokument </a:t>
            </a:r>
            <a:r>
              <a:rPr lang="sv-SE"/>
              <a:t>består av riktlinjer, anvisningar och rutiner med mera enligt Göteborgs Stads riktlinje för styrande och stödjande dokument.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D1D9DC"/>
                </a:solidFill>
              </a:rPr>
              <a:t>Regionala dokument </a:t>
            </a:r>
            <a:r>
              <a:rPr lang="sv-SE">
                <a:solidFill>
                  <a:srgbClr val="D1D9DC"/>
                </a:solidFill>
              </a:rPr>
              <a:t>är</a:t>
            </a:r>
            <a:r>
              <a:rPr lang="sv-SE" b="1">
                <a:solidFill>
                  <a:srgbClr val="D1D9DC"/>
                </a:solidFill>
              </a:rPr>
              <a:t> </a:t>
            </a:r>
            <a:r>
              <a:rPr lang="sv-SE">
                <a:solidFill>
                  <a:srgbClr val="D1D9DC"/>
                </a:solidFill>
              </a:rPr>
              <a:t>t ex länkar kopplade till vårdsamverkan framtagna av Göteborg och kranskommuner.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D1D9DC"/>
                </a:solidFill>
              </a:rPr>
              <a:t>Nationella dokument </a:t>
            </a:r>
            <a:r>
              <a:rPr lang="sv-SE">
                <a:solidFill>
                  <a:srgbClr val="D1D9DC"/>
                </a:solidFill>
              </a:rPr>
              <a:t>är</a:t>
            </a:r>
            <a:r>
              <a:rPr lang="sv-SE" b="1">
                <a:solidFill>
                  <a:srgbClr val="D1D9DC"/>
                </a:solidFill>
              </a:rPr>
              <a:t> </a:t>
            </a:r>
            <a:r>
              <a:rPr lang="sv-SE">
                <a:solidFill>
                  <a:srgbClr val="D1D9DC"/>
                </a:solidFill>
              </a:rPr>
              <a:t>länkar  exempelvis till rådande lagstiftning och handböcker. 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A2760AF9-8363-934C-21C2-607F028E976C}"/>
              </a:ext>
            </a:extLst>
          </p:cNvPr>
          <p:cNvSpPr/>
          <p:nvPr/>
        </p:nvSpPr>
        <p:spPr>
          <a:xfrm>
            <a:off x="5823858" y="1934576"/>
            <a:ext cx="1202149" cy="3134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796F2B96-09D3-27D1-B01E-962BF142F216}"/>
              </a:ext>
            </a:extLst>
          </p:cNvPr>
          <p:cNvSpPr/>
          <p:nvPr/>
        </p:nvSpPr>
        <p:spPr>
          <a:xfrm>
            <a:off x="8561840" y="2247995"/>
            <a:ext cx="2677886" cy="118100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7E6E77-A915-1C22-ADB1-45D3A6C398FC}"/>
              </a:ext>
            </a:extLst>
          </p:cNvPr>
          <p:cNvSpPr/>
          <p:nvPr/>
        </p:nvSpPr>
        <p:spPr>
          <a:xfrm>
            <a:off x="5814812" y="2312188"/>
            <a:ext cx="2677886" cy="37471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3E099AA-B3B9-15D0-9A93-C4D2151E0FA7}"/>
              </a:ext>
            </a:extLst>
          </p:cNvPr>
          <p:cNvSpPr/>
          <p:nvPr/>
        </p:nvSpPr>
        <p:spPr>
          <a:xfrm>
            <a:off x="5724144" y="3867911"/>
            <a:ext cx="6467856" cy="568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72DCAD06-6929-E2F7-9A2A-069626BF3AAB}"/>
              </a:ext>
            </a:extLst>
          </p:cNvPr>
          <p:cNvSpPr/>
          <p:nvPr/>
        </p:nvSpPr>
        <p:spPr>
          <a:xfrm>
            <a:off x="10433304" y="2404872"/>
            <a:ext cx="457200" cy="2743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E2FF2B84-D4B2-2721-3FEC-4139476AEBBE}"/>
              </a:ext>
            </a:extLst>
          </p:cNvPr>
          <p:cNvSpPr/>
          <p:nvPr/>
        </p:nvSpPr>
        <p:spPr>
          <a:xfrm>
            <a:off x="9217152" y="2761488"/>
            <a:ext cx="576072" cy="1737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38FF9F82-FA4E-EA60-FE68-1F1DCDA6DE9E}"/>
              </a:ext>
            </a:extLst>
          </p:cNvPr>
          <p:cNvSpPr/>
          <p:nvPr/>
        </p:nvSpPr>
        <p:spPr>
          <a:xfrm>
            <a:off x="10122408" y="3017521"/>
            <a:ext cx="457200" cy="2743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FECCE25E-91BE-639F-CD8A-C2AAA43DA7B9}"/>
              </a:ext>
            </a:extLst>
          </p:cNvPr>
          <p:cNvCxnSpPr>
            <a:cxnSpLocks/>
          </p:cNvCxnSpPr>
          <p:nvPr/>
        </p:nvCxnSpPr>
        <p:spPr>
          <a:xfrm flipV="1">
            <a:off x="4178808" y="2560320"/>
            <a:ext cx="1545336" cy="6492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34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893DCC6-76EC-03DD-44CF-3C6CA3F3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32" y="2332626"/>
            <a:ext cx="7277474" cy="164473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2791167-3A3D-499D-7064-39BFB78A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Dokumentstruktur regionala dokument i menyraden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28A7517-FC4F-8A84-800C-093C40DF96A4}"/>
              </a:ext>
            </a:extLst>
          </p:cNvPr>
          <p:cNvSpPr txBox="1"/>
          <p:nvPr/>
        </p:nvSpPr>
        <p:spPr>
          <a:xfrm>
            <a:off x="105177" y="1141772"/>
            <a:ext cx="45176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  <a:p>
            <a:endParaRPr lang="sv-SE"/>
          </a:p>
          <a:p>
            <a:r>
              <a:rPr lang="sv-SE"/>
              <a:t>Strukturen för de olika verksamhetsområdena </a:t>
            </a:r>
            <a:r>
              <a:rPr lang="sv-SE" b="1"/>
              <a:t>barn och unga, unga vuxna, vuxna </a:t>
            </a:r>
            <a:r>
              <a:rPr lang="sv-SE"/>
              <a:t>och </a:t>
            </a:r>
            <a:r>
              <a:rPr lang="sv-SE" b="1"/>
              <a:t>ekonomiskt bistånd </a:t>
            </a:r>
            <a:r>
              <a:rPr lang="sv-SE"/>
              <a:t>är densamma.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D1D9DC"/>
                </a:solidFill>
              </a:rPr>
              <a:t>Socialförvaltningarnas dokument </a:t>
            </a:r>
            <a:r>
              <a:rPr lang="sv-SE">
                <a:solidFill>
                  <a:srgbClr val="D1D9DC"/>
                </a:solidFill>
              </a:rPr>
              <a:t>består av riktlinjer, anvisningar och rutiner med mera enligt Göteborgs Stads riktlinje för styrande och stödjande dokument.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1F1F1F"/>
                </a:solidFill>
              </a:rPr>
              <a:t>Regionala dokument </a:t>
            </a:r>
            <a:r>
              <a:rPr lang="sv-SE">
                <a:solidFill>
                  <a:srgbClr val="1F1F1F"/>
                </a:solidFill>
              </a:rPr>
              <a:t>är</a:t>
            </a:r>
            <a:r>
              <a:rPr lang="sv-SE" b="1">
                <a:solidFill>
                  <a:srgbClr val="1F1F1F"/>
                </a:solidFill>
              </a:rPr>
              <a:t> </a:t>
            </a:r>
            <a:r>
              <a:rPr lang="sv-SE">
                <a:solidFill>
                  <a:srgbClr val="1F1F1F"/>
                </a:solidFill>
              </a:rPr>
              <a:t>t ex länkar kopplade till vårdsamverkan framtagna av Göteborg och kranskommuner.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D1D9DC"/>
                </a:solidFill>
              </a:rPr>
              <a:t>Nationella dokument </a:t>
            </a:r>
            <a:r>
              <a:rPr lang="sv-SE">
                <a:solidFill>
                  <a:srgbClr val="D1D9DC"/>
                </a:solidFill>
              </a:rPr>
              <a:t>är</a:t>
            </a:r>
            <a:r>
              <a:rPr lang="sv-SE" b="1">
                <a:solidFill>
                  <a:srgbClr val="D1D9DC"/>
                </a:solidFill>
              </a:rPr>
              <a:t> </a:t>
            </a:r>
            <a:r>
              <a:rPr lang="sv-SE">
                <a:solidFill>
                  <a:srgbClr val="D1D9DC"/>
                </a:solidFill>
              </a:rPr>
              <a:t>länkar  exempelvis till rådande lagstiftning och handböcker. 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A2760AF9-8363-934C-21C2-607F028E976C}"/>
              </a:ext>
            </a:extLst>
          </p:cNvPr>
          <p:cNvSpPr/>
          <p:nvPr/>
        </p:nvSpPr>
        <p:spPr>
          <a:xfrm>
            <a:off x="8239324" y="2332627"/>
            <a:ext cx="822380" cy="22769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7E6E77-A915-1C22-ADB1-45D3A6C398FC}"/>
              </a:ext>
            </a:extLst>
          </p:cNvPr>
          <p:cNvSpPr/>
          <p:nvPr/>
        </p:nvSpPr>
        <p:spPr>
          <a:xfrm>
            <a:off x="8239324" y="2980259"/>
            <a:ext cx="2677886" cy="37471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3E099AA-B3B9-15D0-9A93-C4D2151E0FA7}"/>
              </a:ext>
            </a:extLst>
          </p:cNvPr>
          <p:cNvSpPr/>
          <p:nvPr/>
        </p:nvSpPr>
        <p:spPr>
          <a:xfrm>
            <a:off x="5644369" y="5659030"/>
            <a:ext cx="6467856" cy="568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49D36D-5E71-C9D7-A53D-1FCB37E8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76" y="3196252"/>
            <a:ext cx="1672125" cy="711829"/>
          </a:xfrm>
          <a:prstGeom prst="rect">
            <a:avLst/>
          </a:prstGeom>
        </p:spPr>
      </p:pic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8BFA70F1-2B11-8AF1-D2DB-16C13E226BA8}"/>
              </a:ext>
            </a:extLst>
          </p:cNvPr>
          <p:cNvCxnSpPr>
            <a:cxnSpLocks/>
          </p:cNvCxnSpPr>
          <p:nvPr/>
        </p:nvCxnSpPr>
        <p:spPr>
          <a:xfrm flipV="1">
            <a:off x="4707332" y="3167618"/>
            <a:ext cx="3531992" cy="16160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34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EEE7707-9BAC-E9CA-2FAA-FFF1312F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924" y="2562590"/>
            <a:ext cx="7582290" cy="200035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2791167-3A3D-499D-7064-39BFB78A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Dokumentstruktur nationella dokument i menyraden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28A7517-FC4F-8A84-800C-093C40DF96A4}"/>
              </a:ext>
            </a:extLst>
          </p:cNvPr>
          <p:cNvSpPr txBox="1"/>
          <p:nvPr/>
        </p:nvSpPr>
        <p:spPr>
          <a:xfrm>
            <a:off x="105177" y="1141772"/>
            <a:ext cx="45176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  <a:p>
            <a:endParaRPr lang="sv-SE"/>
          </a:p>
          <a:p>
            <a:r>
              <a:rPr lang="sv-SE"/>
              <a:t>Strukturen för de olika verksamhetsområdena </a:t>
            </a:r>
            <a:r>
              <a:rPr lang="sv-SE" b="1"/>
              <a:t>barn och unga, unga vuxna, vuxna </a:t>
            </a:r>
            <a:r>
              <a:rPr lang="sv-SE"/>
              <a:t>och </a:t>
            </a:r>
            <a:r>
              <a:rPr lang="sv-SE" b="1"/>
              <a:t>ekonomiskt bistånd </a:t>
            </a:r>
            <a:r>
              <a:rPr lang="sv-SE"/>
              <a:t>är densamma.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D1D9DC"/>
                </a:solidFill>
              </a:rPr>
              <a:t>Socialförvaltningarnas dokument </a:t>
            </a:r>
            <a:r>
              <a:rPr lang="sv-SE">
                <a:solidFill>
                  <a:srgbClr val="D1D9DC"/>
                </a:solidFill>
              </a:rPr>
              <a:t>består av riktlinjer, anvisningar och rutiner med mera enligt Göteborgs Stads riktlinje för styrande och stödjande dokument.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>
                <a:solidFill>
                  <a:srgbClr val="D1D9DC"/>
                </a:solidFill>
              </a:rPr>
              <a:t>Regionala dokument </a:t>
            </a:r>
            <a:r>
              <a:rPr lang="sv-SE">
                <a:solidFill>
                  <a:srgbClr val="D1D9DC"/>
                </a:solidFill>
              </a:rPr>
              <a:t>är</a:t>
            </a:r>
            <a:r>
              <a:rPr lang="sv-SE" b="1">
                <a:solidFill>
                  <a:srgbClr val="D1D9DC"/>
                </a:solidFill>
              </a:rPr>
              <a:t> </a:t>
            </a:r>
            <a:r>
              <a:rPr lang="sv-SE">
                <a:solidFill>
                  <a:srgbClr val="D1D9DC"/>
                </a:solidFill>
              </a:rPr>
              <a:t>t ex länkar kopplade till vårdsamverkan framtagna av Göteborg och kranskommuner.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/>
              <a:t>Nationella dokument </a:t>
            </a:r>
            <a:r>
              <a:rPr lang="sv-SE"/>
              <a:t>är</a:t>
            </a:r>
            <a:r>
              <a:rPr lang="sv-SE" b="1"/>
              <a:t> </a:t>
            </a:r>
            <a:r>
              <a:rPr lang="sv-SE"/>
              <a:t>länkar till rådande lagstiftning, riktlinjer, handböcker och kunskapsstöd. 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A2760AF9-8363-934C-21C2-607F028E976C}"/>
              </a:ext>
            </a:extLst>
          </p:cNvPr>
          <p:cNvSpPr/>
          <p:nvPr/>
        </p:nvSpPr>
        <p:spPr>
          <a:xfrm>
            <a:off x="6968127" y="2582930"/>
            <a:ext cx="1202149" cy="3134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796F2B96-09D3-27D1-B01E-962BF142F216}"/>
              </a:ext>
            </a:extLst>
          </p:cNvPr>
          <p:cNvSpPr/>
          <p:nvPr/>
        </p:nvSpPr>
        <p:spPr>
          <a:xfrm>
            <a:off x="9685012" y="3429001"/>
            <a:ext cx="2506988" cy="122529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7E6E77-A915-1C22-ADB1-45D3A6C398FC}"/>
              </a:ext>
            </a:extLst>
          </p:cNvPr>
          <p:cNvSpPr/>
          <p:nvPr/>
        </p:nvSpPr>
        <p:spPr>
          <a:xfrm>
            <a:off x="7007126" y="3609531"/>
            <a:ext cx="2677886" cy="37471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3E099AA-B3B9-15D0-9A93-C4D2151E0FA7}"/>
              </a:ext>
            </a:extLst>
          </p:cNvPr>
          <p:cNvSpPr/>
          <p:nvPr/>
        </p:nvSpPr>
        <p:spPr>
          <a:xfrm>
            <a:off x="5644369" y="5659030"/>
            <a:ext cx="6467856" cy="568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E2FF2B84-D4B2-2721-3FEC-4139476AEBBE}"/>
              </a:ext>
            </a:extLst>
          </p:cNvPr>
          <p:cNvSpPr/>
          <p:nvPr/>
        </p:nvSpPr>
        <p:spPr>
          <a:xfrm>
            <a:off x="9217152" y="2761488"/>
            <a:ext cx="576072" cy="1737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D2D08BD-D12D-91A0-E52E-3660738A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537" y="3505882"/>
            <a:ext cx="1686687" cy="718028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D001ADF6-18EF-C989-0562-01B165ABAB8C}"/>
              </a:ext>
            </a:extLst>
          </p:cNvPr>
          <p:cNvCxnSpPr>
            <a:cxnSpLocks/>
          </p:cNvCxnSpPr>
          <p:nvPr/>
        </p:nvCxnSpPr>
        <p:spPr>
          <a:xfrm flipV="1">
            <a:off x="4311187" y="3984249"/>
            <a:ext cx="2656940" cy="14767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38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 14">
            <a:extLst>
              <a:ext uri="{FF2B5EF4-FFF2-40B4-BE49-F238E27FC236}">
                <a16:creationId xmlns:a16="http://schemas.microsoft.com/office/drawing/2014/main" id="{1B2EB371-5211-28CD-6B79-FB2FD568B5E6}"/>
              </a:ext>
            </a:extLst>
          </p:cNvPr>
          <p:cNvGrpSpPr/>
          <p:nvPr/>
        </p:nvGrpSpPr>
        <p:grpSpPr>
          <a:xfrm>
            <a:off x="4263211" y="2377956"/>
            <a:ext cx="7429486" cy="2308324"/>
            <a:chOff x="4240498" y="2183167"/>
            <a:chExt cx="7429486" cy="2308324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57017BC9-8AE9-B5A8-4D33-0738ED78F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0498" y="2183167"/>
              <a:ext cx="7429486" cy="2308324"/>
            </a:xfrm>
            <a:prstGeom prst="rect">
              <a:avLst/>
            </a:prstGeom>
          </p:spPr>
        </p:pic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26A81076-A622-9852-EDC7-B4D1841F7341}"/>
                </a:ext>
              </a:extLst>
            </p:cNvPr>
            <p:cNvSpPr/>
            <p:nvPr/>
          </p:nvSpPr>
          <p:spPr>
            <a:xfrm>
              <a:off x="7393858" y="3809117"/>
              <a:ext cx="1327355" cy="605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60A24D4C-E81A-6E1E-4E4C-1BE7B7FC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Treservastöd i menyraden 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40CC32D3-02B2-A0AF-C3E1-433D0DEEFD87}"/>
              </a:ext>
            </a:extLst>
          </p:cNvPr>
          <p:cNvSpPr/>
          <p:nvPr/>
        </p:nvSpPr>
        <p:spPr>
          <a:xfrm>
            <a:off x="10133126" y="3097655"/>
            <a:ext cx="859536" cy="26666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8EEE391-1260-8285-6D60-2C30735CF9CC}"/>
              </a:ext>
            </a:extLst>
          </p:cNvPr>
          <p:cNvSpPr txBox="1"/>
          <p:nvPr/>
        </p:nvSpPr>
        <p:spPr>
          <a:xfrm>
            <a:off x="205517" y="2654955"/>
            <a:ext cx="4034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/>
              <a:t>Treservastöd</a:t>
            </a:r>
            <a:r>
              <a:rPr lang="sv-SE"/>
              <a:t> angår samtliga olika verksamhetsområden (barn och unga, unga vuxna, vuxna och ekonomiskt bistånd).</a:t>
            </a:r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Länken går till Datorhjälpen och stöd som där finns för Treserva. </a:t>
            </a:r>
          </a:p>
          <a:p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A334B2EB-4AE3-63E3-47E8-C54066063A76}"/>
              </a:ext>
            </a:extLst>
          </p:cNvPr>
          <p:cNvCxnSpPr>
            <a:cxnSpLocks/>
          </p:cNvCxnSpPr>
          <p:nvPr/>
        </p:nvCxnSpPr>
        <p:spPr>
          <a:xfrm flipV="1">
            <a:off x="9433091" y="3364316"/>
            <a:ext cx="640042" cy="4448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02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33711-625B-F804-AAA8-BEC7363BB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 14">
            <a:extLst>
              <a:ext uri="{FF2B5EF4-FFF2-40B4-BE49-F238E27FC236}">
                <a16:creationId xmlns:a16="http://schemas.microsoft.com/office/drawing/2014/main" id="{472320B8-2637-09BE-A02D-2F7581B1200E}"/>
              </a:ext>
            </a:extLst>
          </p:cNvPr>
          <p:cNvGrpSpPr/>
          <p:nvPr/>
        </p:nvGrpSpPr>
        <p:grpSpPr>
          <a:xfrm>
            <a:off x="4263211" y="2377956"/>
            <a:ext cx="7429486" cy="2308324"/>
            <a:chOff x="4240498" y="2183167"/>
            <a:chExt cx="7429486" cy="2308324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53FA4C62-C449-B404-19B7-929B1C997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0498" y="2183167"/>
              <a:ext cx="7429486" cy="2308324"/>
            </a:xfrm>
            <a:prstGeom prst="rect">
              <a:avLst/>
            </a:prstGeom>
          </p:spPr>
        </p:pic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EFF78AA5-9788-7D4A-CFE0-C4E9A7FE3CD2}"/>
                </a:ext>
              </a:extLst>
            </p:cNvPr>
            <p:cNvSpPr/>
            <p:nvPr/>
          </p:nvSpPr>
          <p:spPr>
            <a:xfrm>
              <a:off x="7393858" y="3809117"/>
              <a:ext cx="1327355" cy="605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13069CD5-5E53-1405-4269-DED68F50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Hjälp i menyraden 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BEFA8FD3-F9ED-95BE-DABA-89000B72218B}"/>
              </a:ext>
            </a:extLst>
          </p:cNvPr>
          <p:cNvSpPr/>
          <p:nvPr/>
        </p:nvSpPr>
        <p:spPr>
          <a:xfrm>
            <a:off x="10959035" y="3097000"/>
            <a:ext cx="859536" cy="26666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450F00A-8268-82B9-3E64-FE59C9229C30}"/>
              </a:ext>
            </a:extLst>
          </p:cNvPr>
          <p:cNvSpPr txBox="1"/>
          <p:nvPr/>
        </p:nvSpPr>
        <p:spPr>
          <a:xfrm>
            <a:off x="123139" y="1820874"/>
            <a:ext cx="403498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Hjälp</a:t>
            </a:r>
            <a:r>
              <a:rPr lang="sv-SE" dirty="0"/>
              <a:t> angår samtliga olika verksamhetsområden (barn och unga, unga vuxna, vuxna och ekonomiskt bistånd)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cs typeface="Arial"/>
              </a:rPr>
              <a:t>Här finns stödmaterial för implementering (det här bildspelet)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Här kan du också lämna synpunkter/felanmälan på </a:t>
            </a:r>
            <a:r>
              <a:rPr lang="sv-SE" dirty="0" err="1"/>
              <a:t>processidan</a:t>
            </a:r>
            <a:r>
              <a:rPr lang="sv-SE" dirty="0"/>
              <a:t> (t ex fel i länkar, processkartor)</a:t>
            </a:r>
            <a:endParaRPr lang="sv-SE" dirty="0">
              <a:cs typeface="Arial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4D6D1DB-736B-1EAA-F442-1CC46E14CC2D}"/>
              </a:ext>
            </a:extLst>
          </p:cNvPr>
          <p:cNvCxnSpPr>
            <a:cxnSpLocks/>
          </p:cNvCxnSpPr>
          <p:nvPr/>
        </p:nvCxnSpPr>
        <p:spPr>
          <a:xfrm flipV="1">
            <a:off x="10318993" y="3494339"/>
            <a:ext cx="640042" cy="4448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86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9A8521-81B2-7B61-1989-6BFD5A9E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Sökfunktion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3D952E-3629-09B3-0363-D9FCC5B9A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566885"/>
            <a:ext cx="4174172" cy="417671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På startsidan finns en sökfunktion- uppe i högra hörnet.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B388C9C-16BC-3E11-C2AF-7B9F1AC826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2223" y="1571796"/>
            <a:ext cx="6668770" cy="4716761"/>
          </a:xfr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ACB95D-7D8C-AA3A-64E1-298B6B1AF3E6}"/>
              </a:ext>
            </a:extLst>
          </p:cNvPr>
          <p:cNvSpPr/>
          <p:nvPr/>
        </p:nvSpPr>
        <p:spPr>
          <a:xfrm>
            <a:off x="9674053" y="1570079"/>
            <a:ext cx="1923534" cy="420129"/>
          </a:xfrm>
          <a:prstGeom prst="roundRect">
            <a:avLst/>
          </a:prstGeom>
          <a:noFill/>
          <a:ln w="57150">
            <a:solidFill>
              <a:srgbClr val="6C1C3D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50F5F54F-8D93-ABA8-1E6E-9F9E5C8BBC9C}"/>
              </a:ext>
            </a:extLst>
          </p:cNvPr>
          <p:cNvCxnSpPr>
            <a:cxnSpLocks/>
          </p:cNvCxnSpPr>
          <p:nvPr/>
        </p:nvCxnSpPr>
        <p:spPr>
          <a:xfrm flipV="1">
            <a:off x="8908263" y="2032123"/>
            <a:ext cx="640042" cy="4448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8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655D8-4E27-529F-6912-3F5451846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Hantera avvikelser i menyraden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B91534-9E9B-C988-527B-63B3703B4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225548"/>
            <a:ext cx="5265027" cy="2272472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4530ECD-C017-2E96-D48C-F1FED2CE6931}"/>
              </a:ext>
            </a:extLst>
          </p:cNvPr>
          <p:cNvSpPr/>
          <p:nvPr/>
        </p:nvSpPr>
        <p:spPr>
          <a:xfrm>
            <a:off x="407988" y="1285863"/>
            <a:ext cx="995320" cy="24994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1B5AE951-329B-470D-04B4-E471FE95CF6C}"/>
              </a:ext>
            </a:extLst>
          </p:cNvPr>
          <p:cNvSpPr/>
          <p:nvPr/>
        </p:nvSpPr>
        <p:spPr>
          <a:xfrm>
            <a:off x="7141029" y="5072743"/>
            <a:ext cx="2177143" cy="887244"/>
          </a:xfrm>
          <a:prstGeom prst="roundRect">
            <a:avLst/>
          </a:prstGeom>
          <a:noFill/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latshållare för innehåll 12">
            <a:extLst>
              <a:ext uri="{FF2B5EF4-FFF2-40B4-BE49-F238E27FC236}">
                <a16:creationId xmlns:a16="http://schemas.microsoft.com/office/drawing/2014/main" id="{7AD7A826-8B45-D79F-4A53-2FE9534871B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4949655" y="2664723"/>
            <a:ext cx="6998060" cy="2330570"/>
          </a:xfr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A4017C5D-AC3B-C3FA-1EBE-BA746852EC63}"/>
              </a:ext>
            </a:extLst>
          </p:cNvPr>
          <p:cNvSpPr txBox="1"/>
          <p:nvPr/>
        </p:nvSpPr>
        <p:spPr>
          <a:xfrm>
            <a:off x="0" y="3489245"/>
            <a:ext cx="50509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Processen </a:t>
            </a:r>
            <a:r>
              <a:rPr lang="sv-SE" b="1"/>
              <a:t>Hantera avvikelser </a:t>
            </a:r>
            <a:r>
              <a:rPr lang="sv-SE"/>
              <a:t>återfinns längst upp till vänster i menyraden oavsett var i processen man befinner sig.</a:t>
            </a:r>
          </a:p>
          <a:p>
            <a:r>
              <a:rPr lang="sv-SE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Processen </a:t>
            </a:r>
            <a:r>
              <a:rPr lang="sv-SE" b="1"/>
              <a:t>Hantera avvikelser </a:t>
            </a:r>
            <a:r>
              <a:rPr lang="sv-SE"/>
              <a:t>angår samtliga verksamhetsområden. </a:t>
            </a:r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i="1"/>
              <a:t>Information: </a:t>
            </a:r>
            <a:r>
              <a:rPr lang="sv-SE"/>
              <a:t>Förvaltningen för funktionsstöd är ägare av processen. </a:t>
            </a: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9A3E3A23-81AC-9F16-1D49-3F1FAEC56856}"/>
              </a:ext>
            </a:extLst>
          </p:cNvPr>
          <p:cNvSpPr/>
          <p:nvPr/>
        </p:nvSpPr>
        <p:spPr>
          <a:xfrm>
            <a:off x="6040841" y="3839569"/>
            <a:ext cx="2688771" cy="11302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il: höger 5">
            <a:extLst>
              <a:ext uri="{FF2B5EF4-FFF2-40B4-BE49-F238E27FC236}">
                <a16:creationId xmlns:a16="http://schemas.microsoft.com/office/drawing/2014/main" id="{0A806F9F-7FB0-91E3-CCA0-994C6B8AD362}"/>
              </a:ext>
            </a:extLst>
          </p:cNvPr>
          <p:cNvSpPr/>
          <p:nvPr/>
        </p:nvSpPr>
        <p:spPr>
          <a:xfrm rot="1577145" flipV="1">
            <a:off x="1165784" y="2613373"/>
            <a:ext cx="5016716" cy="98670"/>
          </a:xfrm>
          <a:prstGeom prst="rightArrow">
            <a:avLst>
              <a:gd name="adj1" fmla="val 50000"/>
              <a:gd name="adj2" fmla="val 107088"/>
            </a:avLst>
          </a:prstGeom>
          <a:solidFill>
            <a:schemeClr val="accent1"/>
          </a:solidFill>
          <a:ln>
            <a:solidFill>
              <a:srgbClr val="6C1C3D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F690994-921E-9328-E9B1-BDF8DAFBC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93" y="1901685"/>
            <a:ext cx="1432418" cy="6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3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BC1E58-8256-7DD4-8F1A-6DA605A4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</p:spPr>
        <p:txBody>
          <a:bodyPr anchor="ctr">
            <a:normAutofit/>
          </a:bodyPr>
          <a:lstStyle/>
          <a:p>
            <a:r>
              <a:rPr lang="sv-SE"/>
              <a:t>Syftet med stödet: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C515D3-C587-D62F-91A3-8B50A1CF5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Guida i hur du läser en process som är modellerad utifrån Stadens rekommenderade modelleringsstandard.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Beskriva hur du läser den här specifika processen avseende:</a:t>
            </a:r>
          </a:p>
          <a:p>
            <a:pPr marL="0" indent="0">
              <a:buNone/>
            </a:pPr>
            <a:endParaRPr lang="sv-SE" dirty="0"/>
          </a:p>
          <a:p>
            <a:pPr lvl="1"/>
            <a:r>
              <a:rPr lang="sv-SE" sz="2000" dirty="0"/>
              <a:t>Handläggningsperspektivet</a:t>
            </a:r>
          </a:p>
          <a:p>
            <a:pPr lvl="1"/>
            <a:r>
              <a:rPr lang="sv-SE" sz="2000" dirty="0"/>
              <a:t>Menyraden med tillhörande dokument</a:t>
            </a:r>
          </a:p>
          <a:p>
            <a:pPr lvl="1"/>
            <a:r>
              <a:rPr lang="sv-SE" sz="2000" dirty="0"/>
              <a:t>Speciallagstiftning </a:t>
            </a:r>
          </a:p>
          <a:p>
            <a:pPr lvl="1"/>
            <a:r>
              <a:rPr lang="sv-SE" sz="2000" dirty="0"/>
              <a:t>Utförarens angränsande processer</a:t>
            </a:r>
          </a:p>
          <a:p>
            <a:pPr lvl="1"/>
            <a:r>
              <a:rPr lang="sv-SE" sz="2000" dirty="0"/>
              <a:t>Lager i processkartan för symbolen roll</a:t>
            </a:r>
          </a:p>
        </p:txBody>
      </p:sp>
      <p:pic>
        <p:nvPicPr>
          <p:cNvPr id="4098" name="Picture 2" descr="En bild som visar person, tecknad serie, klädsel, skärmbild&#10;&#10;AI-genererat innehåll kan vara felaktigt.">
            <a:extLst>
              <a:ext uri="{FF2B5EF4-FFF2-40B4-BE49-F238E27FC236}">
                <a16:creationId xmlns:a16="http://schemas.microsoft.com/office/drawing/2014/main" id="{54D20C99-7FAF-A66C-43D2-5657F733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r="16941" b="-1"/>
          <a:stretch>
            <a:fillRect/>
          </a:stretch>
        </p:blipFill>
        <p:spPr bwMode="auto">
          <a:xfrm>
            <a:off x="6379250" y="1736729"/>
            <a:ext cx="5400000" cy="417671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3059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Speciallagstiftning</a:t>
            </a:r>
          </a:p>
        </p:txBody>
      </p:sp>
      <p:pic>
        <p:nvPicPr>
          <p:cNvPr id="3" name="Bild 2" descr="Ordförandeklubba kontur">
            <a:extLst>
              <a:ext uri="{FF2B5EF4-FFF2-40B4-BE49-F238E27FC236}">
                <a16:creationId xmlns:a16="http://schemas.microsoft.com/office/drawing/2014/main" id="{98F1F657-6181-F915-1482-D5E26CD49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5064" y="36667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0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22877-1A72-23F8-8FAE-BA387D4B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Styrande dokument tillhörande processen med koppling till speciallagstiftning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FCE7E2-7547-0CE7-D6E1-D65F04C4A3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29343" y="1108749"/>
            <a:ext cx="10080000" cy="4175124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Ligger som dokumentikoner längst ner till vänster i startkartan för processen. </a:t>
            </a:r>
          </a:p>
          <a:p>
            <a:r>
              <a:rPr lang="sv-SE" dirty="0"/>
              <a:t>Avser speciallagstiftning som kan åberopas när som helst i processen, inte i något specifikt skeende.</a:t>
            </a:r>
          </a:p>
          <a:p>
            <a:r>
              <a:rPr lang="sv-SE" dirty="0"/>
              <a:t>Länkar till speciallagstiftningen återfinns i de klickbara ikonerna (och i menyraden).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706C464-EE56-F897-ACB5-F1A4BCEB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166" y="4845476"/>
            <a:ext cx="4632201" cy="1304953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EC2B870-705B-152A-A577-44613553A11A}"/>
              </a:ext>
            </a:extLst>
          </p:cNvPr>
          <p:cNvSpPr/>
          <p:nvPr/>
        </p:nvSpPr>
        <p:spPr>
          <a:xfrm>
            <a:off x="239486" y="4724400"/>
            <a:ext cx="979714" cy="293914"/>
          </a:xfrm>
          <a:prstGeom prst="roundRect">
            <a:avLst/>
          </a:prstGeom>
          <a:noFill/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71FAECA9-2443-D8F4-67CF-243DAC37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72" y="3196311"/>
            <a:ext cx="6105738" cy="2954118"/>
          </a:xfrm>
          <a:prstGeom prst="rect">
            <a:avLst/>
          </a:prstGeom>
        </p:spPr>
      </p:pic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25E20843-C46C-D98D-8B35-5A64471F2A0D}"/>
              </a:ext>
            </a:extLst>
          </p:cNvPr>
          <p:cNvSpPr/>
          <p:nvPr/>
        </p:nvSpPr>
        <p:spPr>
          <a:xfrm>
            <a:off x="566143" y="5591062"/>
            <a:ext cx="2024103" cy="6682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0A4B59F1-710E-C022-4FBB-D936D4E64A47}"/>
              </a:ext>
            </a:extLst>
          </p:cNvPr>
          <p:cNvSpPr/>
          <p:nvPr/>
        </p:nvSpPr>
        <p:spPr>
          <a:xfrm>
            <a:off x="2648393" y="5723165"/>
            <a:ext cx="4314237" cy="264644"/>
          </a:xfrm>
          <a:prstGeom prst="rightArrow">
            <a:avLst/>
          </a:prstGeom>
          <a:solidFill>
            <a:srgbClr val="6C1C3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4E916C4-45DE-8A4F-D09B-9F3F069CA519}"/>
              </a:ext>
            </a:extLst>
          </p:cNvPr>
          <p:cNvSpPr/>
          <p:nvPr/>
        </p:nvSpPr>
        <p:spPr>
          <a:xfrm>
            <a:off x="7161737" y="4845476"/>
            <a:ext cx="4790777" cy="16645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55C5731-BEEF-E19A-A7B3-EA3C3C36B886}"/>
              </a:ext>
            </a:extLst>
          </p:cNvPr>
          <p:cNvSpPr/>
          <p:nvPr/>
        </p:nvSpPr>
        <p:spPr>
          <a:xfrm>
            <a:off x="4636008" y="4069080"/>
            <a:ext cx="740664" cy="2926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7430E1BE-24B7-8A9A-54D9-E5D17E9CE06A}"/>
              </a:ext>
            </a:extLst>
          </p:cNvPr>
          <p:cNvCxnSpPr>
            <a:cxnSpLocks/>
          </p:cNvCxnSpPr>
          <p:nvPr/>
        </p:nvCxnSpPr>
        <p:spPr>
          <a:xfrm>
            <a:off x="148906" y="5287571"/>
            <a:ext cx="390303" cy="3034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656D478D-3739-9918-CE5F-956679F66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09" y="4177315"/>
            <a:ext cx="843448" cy="3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2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715" y="2386521"/>
            <a:ext cx="6506795" cy="1349829"/>
          </a:xfrm>
        </p:spPr>
        <p:txBody>
          <a:bodyPr/>
          <a:lstStyle/>
          <a:p>
            <a:r>
              <a:rPr lang="sv-SE"/>
              <a:t>Angränsande processer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E8C5339-2B0E-5509-5BE4-92B3B0BC3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23" y="2386521"/>
            <a:ext cx="2624947" cy="28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86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EB422A-051E-8C2E-6668-6200B217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93950"/>
            <a:ext cx="9170279" cy="736959"/>
          </a:xfrm>
        </p:spPr>
        <p:txBody>
          <a:bodyPr/>
          <a:lstStyle/>
          <a:p>
            <a:r>
              <a:rPr lang="sv-SE" dirty="0"/>
              <a:t>Angränsande processer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CF74142-C992-4440-1056-9B08A5FE200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014287" y="1020400"/>
            <a:ext cx="6027146" cy="3915667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2439A29-27EF-007D-0472-1BEDE4B1AE43}"/>
              </a:ext>
            </a:extLst>
          </p:cNvPr>
          <p:cNvSpPr txBox="1"/>
          <p:nvPr/>
        </p:nvSpPr>
        <p:spPr>
          <a:xfrm>
            <a:off x="150558" y="832976"/>
            <a:ext cx="59454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Utförarens</a:t>
            </a:r>
            <a:r>
              <a:rPr lang="sv-SE" dirty="0"/>
              <a:t> </a:t>
            </a:r>
            <a:r>
              <a:rPr lang="sv-SE" b="1" dirty="0"/>
              <a:t>processer</a:t>
            </a:r>
            <a:r>
              <a:rPr lang="sv-SE" dirty="0"/>
              <a:t> är nödvändiga för handläggningsprocessen. För att visualisera att utföraren levererar något ritas en vit streckad processfisk. 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Input in i denna delprocess är en </a:t>
            </a:r>
            <a:r>
              <a:rPr lang="sv-SE" b="1" dirty="0"/>
              <a:t>upprättad genomförandeplan (1)</a:t>
            </a:r>
            <a:r>
              <a:rPr lang="sv-SE" dirty="0"/>
              <a:t>. 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Utförarens process </a:t>
            </a:r>
            <a:r>
              <a:rPr lang="sv-SE" b="1" dirty="0"/>
              <a:t>Utföra uppdrag och fortlöpande följa upp genomförandet </a:t>
            </a:r>
            <a:r>
              <a:rPr lang="sv-SE" dirty="0"/>
              <a:t>genomförs</a:t>
            </a:r>
            <a:r>
              <a:rPr lang="sv-SE" b="1" dirty="0"/>
              <a:t> </a:t>
            </a:r>
            <a:r>
              <a:rPr lang="sv-SE" dirty="0"/>
              <a:t>enligt den vitsträckade processfisken </a:t>
            </a:r>
            <a:r>
              <a:rPr lang="sv-SE" b="1" dirty="0"/>
              <a:t>(2). </a:t>
            </a:r>
          </a:p>
          <a:p>
            <a:endParaRPr lang="sv-S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Output/resultat av utförarens process är </a:t>
            </a:r>
            <a:r>
              <a:rPr lang="sv-SE" b="1" dirty="0"/>
              <a:t>Uppdrag genomfört enligt genomförandeplan (3).</a:t>
            </a:r>
          </a:p>
          <a:p>
            <a:endParaRPr lang="sv-S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Processen är beroende av att få </a:t>
            </a:r>
            <a:r>
              <a:rPr lang="sv-SE" b="1" dirty="0"/>
              <a:t>utförarens output </a:t>
            </a:r>
            <a:r>
              <a:rPr lang="sv-SE" dirty="0"/>
              <a:t>som blir </a:t>
            </a:r>
            <a:r>
              <a:rPr lang="sv-SE" b="1" dirty="0"/>
              <a:t>input</a:t>
            </a:r>
            <a:r>
              <a:rPr lang="sv-SE" dirty="0"/>
              <a:t> för att kunna fortsätta arbetet framåt, det vill säga kunna gå vidare till nästa aktivitet som är att </a:t>
            </a:r>
            <a:r>
              <a:rPr lang="sv-SE" b="1" dirty="0"/>
              <a:t>Följa upp och ta ställning till insatsen (4). 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C19EE5DF-8C30-4121-0311-13DEF97AF038}"/>
              </a:ext>
            </a:extLst>
          </p:cNvPr>
          <p:cNvSpPr/>
          <p:nvPr/>
        </p:nvSpPr>
        <p:spPr>
          <a:xfrm>
            <a:off x="6984564" y="4060000"/>
            <a:ext cx="931769" cy="64746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9E9A52BB-C560-AA9E-B229-F9EFA9A438D6}"/>
              </a:ext>
            </a:extLst>
          </p:cNvPr>
          <p:cNvSpPr/>
          <p:nvPr/>
        </p:nvSpPr>
        <p:spPr>
          <a:xfrm>
            <a:off x="6096000" y="3556837"/>
            <a:ext cx="618067" cy="64746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BC99E553-C1C6-E2E9-D1BA-9834DC704CAC}"/>
              </a:ext>
            </a:extLst>
          </p:cNvPr>
          <p:cNvSpPr/>
          <p:nvPr/>
        </p:nvSpPr>
        <p:spPr>
          <a:xfrm>
            <a:off x="7916333" y="4275667"/>
            <a:ext cx="795867" cy="5212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39100D5C-B392-E728-6A19-6C285040EE10}"/>
              </a:ext>
            </a:extLst>
          </p:cNvPr>
          <p:cNvSpPr/>
          <p:nvPr/>
        </p:nvSpPr>
        <p:spPr>
          <a:xfrm>
            <a:off x="9070847" y="2907710"/>
            <a:ext cx="631953" cy="45355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F0AF05C2-8FBC-C970-6477-6A6A7CCF1122}"/>
              </a:ext>
            </a:extLst>
          </p:cNvPr>
          <p:cNvSpPr txBox="1"/>
          <p:nvPr/>
        </p:nvSpPr>
        <p:spPr>
          <a:xfrm>
            <a:off x="6236579" y="3204438"/>
            <a:ext cx="33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1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34ABD21C-70ED-555B-46CD-DE9002A12EA3}"/>
              </a:ext>
            </a:extLst>
          </p:cNvPr>
          <p:cNvSpPr txBox="1"/>
          <p:nvPr/>
        </p:nvSpPr>
        <p:spPr>
          <a:xfrm>
            <a:off x="7281993" y="3697533"/>
            <a:ext cx="33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2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3F9293DB-D0C0-54A6-4861-84B252429F7C}"/>
              </a:ext>
            </a:extLst>
          </p:cNvPr>
          <p:cNvSpPr txBox="1"/>
          <p:nvPr/>
        </p:nvSpPr>
        <p:spPr>
          <a:xfrm>
            <a:off x="8104711" y="3906335"/>
            <a:ext cx="33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3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FB9BD0B0-B094-ACCA-2447-5856A2A187C5}"/>
              </a:ext>
            </a:extLst>
          </p:cNvPr>
          <p:cNvSpPr txBox="1"/>
          <p:nvPr/>
        </p:nvSpPr>
        <p:spPr>
          <a:xfrm>
            <a:off x="9196876" y="2538378"/>
            <a:ext cx="33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84679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Lager för symbolen: roll</a:t>
            </a:r>
          </a:p>
        </p:txBody>
      </p:sp>
      <p:pic>
        <p:nvPicPr>
          <p:cNvPr id="6" name="Bildobjekt 5" descr="En bild som visar svart, skärmbild, vit, design&#10;&#10;AI-genererat innehåll kan vara felaktigt.">
            <a:extLst>
              <a:ext uri="{FF2B5EF4-FFF2-40B4-BE49-F238E27FC236}">
                <a16:creationId xmlns:a16="http://schemas.microsoft.com/office/drawing/2014/main" id="{4811DFBA-B5D8-10F2-CD74-5D0A27932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033" y="3542347"/>
            <a:ext cx="1749934" cy="18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7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D0428D-5C0E-CE35-5E2E-D946EB9D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45" y="404812"/>
            <a:ext cx="9170279" cy="736959"/>
          </a:xfrm>
        </p:spPr>
        <p:txBody>
          <a:bodyPr/>
          <a:lstStyle/>
          <a:p>
            <a:r>
              <a:rPr lang="sv-SE"/>
              <a:t>Lager för symbolen </a:t>
            </a:r>
            <a:r>
              <a:rPr lang="sv-SE" i="1"/>
              <a:t>roll</a:t>
            </a:r>
            <a:r>
              <a:rPr lang="sv-SE"/>
              <a:t>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03E1AD2-60AC-20EC-91B6-BB1F3965C06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5378159" y="438287"/>
            <a:ext cx="878404" cy="628662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B3446EF-0E1C-8C37-65EC-153A26747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45" y="1342518"/>
            <a:ext cx="6313098" cy="19123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ACC9937-37EC-5A76-24F1-7268921A9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709" y="3254828"/>
            <a:ext cx="6259646" cy="2050693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BDE22364-A4BC-2826-FA8B-E798329DB2A0}"/>
              </a:ext>
            </a:extLst>
          </p:cNvPr>
          <p:cNvSpPr txBox="1"/>
          <p:nvPr/>
        </p:nvSpPr>
        <p:spPr>
          <a:xfrm>
            <a:off x="355310" y="3529267"/>
            <a:ext cx="50945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Rollen i en process är den som är ansvarig för att aktiviteten genomförs. </a:t>
            </a:r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Vid behov är det möjligt att synliggöra rollen.</a:t>
            </a:r>
          </a:p>
          <a:p>
            <a:r>
              <a:rPr lang="sv-SE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Klicka på </a:t>
            </a:r>
            <a:r>
              <a:rPr lang="sv-SE" b="1"/>
              <a:t>lager</a:t>
            </a:r>
            <a:r>
              <a:rPr lang="sv-SE"/>
              <a:t> längst upp i högra hörnet.</a:t>
            </a:r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Klickar man i rollen så syns den i processkartan och klickar man ur den så försvinner den. 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4F815648-E1BF-0EBE-8F64-76590738AC83}"/>
              </a:ext>
            </a:extLst>
          </p:cNvPr>
          <p:cNvSpPr/>
          <p:nvPr/>
        </p:nvSpPr>
        <p:spPr>
          <a:xfrm>
            <a:off x="4986273" y="1248479"/>
            <a:ext cx="1948543" cy="105019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BACCA94A-9A5D-E338-E769-597922A034A8}"/>
              </a:ext>
            </a:extLst>
          </p:cNvPr>
          <p:cNvSpPr/>
          <p:nvPr/>
        </p:nvSpPr>
        <p:spPr>
          <a:xfrm>
            <a:off x="10442448" y="2971800"/>
            <a:ext cx="1736457" cy="115567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5C16607C-4CC9-3FFD-9B8A-6AD9274F062A}"/>
              </a:ext>
            </a:extLst>
          </p:cNvPr>
          <p:cNvSpPr/>
          <p:nvPr/>
        </p:nvSpPr>
        <p:spPr>
          <a:xfrm>
            <a:off x="1219200" y="3052129"/>
            <a:ext cx="348344" cy="27158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7C7B8A2D-9096-7F1D-5CA1-525E92C65175}"/>
              </a:ext>
            </a:extLst>
          </p:cNvPr>
          <p:cNvSpPr/>
          <p:nvPr/>
        </p:nvSpPr>
        <p:spPr>
          <a:xfrm flipV="1">
            <a:off x="6596743" y="4867656"/>
            <a:ext cx="250371" cy="19594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481C71F-8C62-FEFE-33E7-F74649CEFB96}"/>
              </a:ext>
            </a:extLst>
          </p:cNvPr>
          <p:cNvSpPr/>
          <p:nvPr/>
        </p:nvSpPr>
        <p:spPr>
          <a:xfrm>
            <a:off x="5449824" y="1636776"/>
            <a:ext cx="1146919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263BFC86-1E2B-B1E4-38EC-19D8C90D9429}"/>
              </a:ext>
            </a:extLst>
          </p:cNvPr>
          <p:cNvSpPr/>
          <p:nvPr/>
        </p:nvSpPr>
        <p:spPr>
          <a:xfrm>
            <a:off x="10716768" y="3429000"/>
            <a:ext cx="1024128" cy="2103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523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Namnsättning av objekten</a:t>
            </a:r>
          </a:p>
        </p:txBody>
      </p:sp>
    </p:spTree>
    <p:extLst>
      <p:ext uri="{BB962C8B-B14F-4D97-AF65-F5344CB8AC3E}">
        <p14:creationId xmlns:p14="http://schemas.microsoft.com/office/powerpoint/2010/main" val="1568892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BB5F54-A8BC-F3F4-0B60-B474F9D1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Symbolen process/delprocess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0624A81-D4DD-4AC9-0107-9B0642B60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1629851"/>
            <a:ext cx="9170279" cy="41767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v-SE" sz="2400"/>
              <a:t>Det här är processen eller delprocessen</a:t>
            </a:r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 algn="ctr">
              <a:buNone/>
            </a:pPr>
            <a:r>
              <a:rPr lang="sv-SE" sz="2400" b="1"/>
              <a:t>Verb + substantiv. </a:t>
            </a:r>
          </a:p>
          <a:p>
            <a:pPr marL="0" indent="0" algn="ctr">
              <a:buNone/>
            </a:pPr>
            <a:r>
              <a:rPr lang="sv-SE" sz="2400"/>
              <a:t>Kan du få in värdet i namnet</a:t>
            </a:r>
            <a:br>
              <a:rPr lang="sv-SE" sz="2400"/>
            </a:br>
            <a:r>
              <a:rPr lang="sv-SE" sz="2400"/>
              <a:t>har du skapat en process som </a:t>
            </a:r>
            <a:br>
              <a:rPr lang="sv-SE" sz="2400"/>
            </a:br>
            <a:r>
              <a:rPr lang="sv-SE" sz="2400"/>
              <a:t>riktar sig framåt och bidrar till utveckling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A697C8B-8782-C1FB-49F8-F22FD256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70" y="2653806"/>
            <a:ext cx="2170543" cy="15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5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160988-760D-CCB7-9EAC-22E55B6E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Aktivitet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6A4E6E-389B-525A-75F3-7AA0BA168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9037" y="1550750"/>
            <a:ext cx="3700874" cy="4176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2400"/>
              <a:t>Det är här det händer!</a:t>
            </a:r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 algn="ctr">
              <a:buNone/>
            </a:pPr>
            <a:r>
              <a:rPr lang="sv-SE" sz="2400" b="1"/>
              <a:t>Verb + substantiv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5FE5A1-6732-CADB-F087-C0A82E3E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037" y="2210845"/>
            <a:ext cx="3516040" cy="243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15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719310-B2DD-93F5-6A30-17AF2996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152517"/>
            <a:ext cx="9170279" cy="1331916"/>
          </a:xfrm>
        </p:spPr>
        <p:txBody>
          <a:bodyPr>
            <a:normAutofit/>
          </a:bodyPr>
          <a:lstStyle/>
          <a:p>
            <a:r>
              <a:rPr lang="sv-SE"/>
              <a:t>Överlämningspunkt/input/output/verksamhetsobjekt/trigger/resultat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ED7741-1502-76E3-5D75-9EE986B39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9315" y="1736729"/>
            <a:ext cx="8446577" cy="417671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sv-SE" sz="3100"/>
              <a:t>Säkrar överlämningar och processen logik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 sz="3100"/>
          </a:p>
          <a:p>
            <a:pPr marL="0" indent="0" algn="ctr">
              <a:buNone/>
            </a:pPr>
            <a:r>
              <a:rPr lang="sv-SE" sz="3100" b="1"/>
              <a:t>Adverb + substantiv </a:t>
            </a:r>
          </a:p>
          <a:p>
            <a:pPr marL="0" indent="0">
              <a:buNone/>
            </a:pPr>
            <a:r>
              <a:rPr lang="sv-SE" sz="3100"/>
              <a:t>Till exempel paketerade budgetalternativ</a:t>
            </a:r>
          </a:p>
          <a:p>
            <a:pPr marL="0" indent="0">
              <a:buNone/>
            </a:pPr>
            <a:r>
              <a:rPr lang="sv-SE" sz="3100"/>
              <a:t>En status eller något som är färdigt att lämnas över till nästa. Texten står under symbolen.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D09902D-9D06-FF45-A4B1-2CDF7D82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22" y="2716767"/>
            <a:ext cx="1799325" cy="14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Om processen</a:t>
            </a:r>
          </a:p>
        </p:txBody>
      </p:sp>
    </p:spTree>
    <p:extLst>
      <p:ext uri="{BB962C8B-B14F-4D97-AF65-F5344CB8AC3E}">
        <p14:creationId xmlns:p14="http://schemas.microsoft.com/office/powerpoint/2010/main" val="285734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8C7A58-0571-05FB-E3CF-A8E846E4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Val/beslut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C0F534-4603-80C1-C318-91A1F4ED7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485" y="1141772"/>
            <a:ext cx="5400000" cy="50123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2400"/>
              <a:t>Möjliggör alternativa vägar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endParaRPr lang="sv-SE" sz="2400"/>
          </a:p>
          <a:p>
            <a:pPr marL="0" indent="0" algn="r">
              <a:buNone/>
            </a:pPr>
            <a:r>
              <a:rPr lang="sv-SE" sz="2400"/>
              <a:t>			Exempel</a:t>
            </a:r>
            <a:r>
              <a:rPr lang="sv-SE"/>
              <a:t>:</a:t>
            </a:r>
          </a:p>
          <a:p>
            <a:pPr marL="0" indent="0">
              <a:buNone/>
            </a:pPr>
            <a:r>
              <a:rPr lang="sv-SE" sz="2000"/>
              <a:t>Det ska vara en input-, outputsymbol innan denna symbol</a:t>
            </a:r>
          </a:p>
          <a:p>
            <a:pPr marL="0" indent="0">
              <a:buNone/>
            </a:pPr>
            <a:r>
              <a:rPr lang="sv-SE"/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8268C2E-115D-9376-094F-3B67329C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84" y="2108252"/>
            <a:ext cx="1436603" cy="132074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571859E-79A9-31BD-3256-40FB7BEA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808" y="2728218"/>
            <a:ext cx="4069023" cy="320937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AD6C28C-E096-D16F-D346-3B14E30AD195}"/>
              </a:ext>
            </a:extLst>
          </p:cNvPr>
          <p:cNvSpPr txBox="1"/>
          <p:nvPr/>
        </p:nvSpPr>
        <p:spPr>
          <a:xfrm>
            <a:off x="2663576" y="1892176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/>
              <a:t>Fråga</a:t>
            </a:r>
            <a:r>
              <a:rPr lang="sv-SE" b="1"/>
              <a:t>?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DA13115-EDB6-5EEF-E77A-6A279C112615}"/>
              </a:ext>
            </a:extLst>
          </p:cNvPr>
          <p:cNvSpPr txBox="1"/>
          <p:nvPr/>
        </p:nvSpPr>
        <p:spPr>
          <a:xfrm>
            <a:off x="3797086" y="263471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/>
              <a:t>Ja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21F5A15-BC6D-D164-C434-3940DB2EC0F7}"/>
              </a:ext>
            </a:extLst>
          </p:cNvPr>
          <p:cNvSpPr txBox="1"/>
          <p:nvPr/>
        </p:nvSpPr>
        <p:spPr>
          <a:xfrm>
            <a:off x="3081581" y="3391552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3564960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56A18E-193D-0556-695F-1EA2D88E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Roll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D8198AA-D0AC-132B-6E1D-E03886BD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24" y="2591424"/>
            <a:ext cx="2078428" cy="167515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F78C847-0CE3-89E7-9EF0-8A4A5B7F9A1D}"/>
              </a:ext>
            </a:extLst>
          </p:cNvPr>
          <p:cNvSpPr txBox="1"/>
          <p:nvPr/>
        </p:nvSpPr>
        <p:spPr>
          <a:xfrm>
            <a:off x="2798904" y="4418740"/>
            <a:ext cx="6066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b="1"/>
              <a:t>Utförare</a:t>
            </a:r>
          </a:p>
          <a:p>
            <a:pPr algn="ctr"/>
            <a:endParaRPr lang="sv-SE" sz="2400" b="1"/>
          </a:p>
          <a:p>
            <a:r>
              <a:rPr lang="sv-SE" sz="2400"/>
              <a:t>Vilka hattar/roller tar du på dig i ditt arbete?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58FFFA3-813D-988B-BD20-A16CBE980518}"/>
              </a:ext>
            </a:extLst>
          </p:cNvPr>
          <p:cNvSpPr txBox="1"/>
          <p:nvPr/>
        </p:nvSpPr>
        <p:spPr>
          <a:xfrm>
            <a:off x="1119658" y="1374479"/>
            <a:ext cx="9047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/>
              <a:t>Det ska finnas minst en roll under varje aktivitet som utför arbetet</a:t>
            </a:r>
          </a:p>
        </p:txBody>
      </p:sp>
    </p:spTree>
    <p:extLst>
      <p:ext uri="{BB962C8B-B14F-4D97-AF65-F5344CB8AC3E}">
        <p14:creationId xmlns:p14="http://schemas.microsoft.com/office/powerpoint/2010/main" val="368758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A6FBD31-1566-438B-934E-356228C0F8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Frågor kring processen</a:t>
            </a:r>
          </a:p>
          <a:p>
            <a:r>
              <a:rPr lang="sv-SE"/>
              <a:t>Socialförvaltningen Hisingen, Enheten för kvalitet 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Frågor kring stadens rekommenderade modelleringsstandard</a:t>
            </a:r>
          </a:p>
          <a:p>
            <a:r>
              <a:rPr lang="sv-SE"/>
              <a:t>Tjänsten Processtöd</a:t>
            </a:r>
          </a:p>
          <a:p>
            <a:r>
              <a:rPr lang="sv-SE"/>
              <a:t>processtod@intraservice.goteborg.se</a:t>
            </a:r>
          </a:p>
          <a:p>
            <a:r>
              <a:rPr lang="sv-SE"/>
              <a:t>Intraservice, Göteborgs Stad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F8A528-8A70-9273-5BD5-41BE0F97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57646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9CD913-145C-B321-A1B0-F2DCCAE72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</p:spPr>
        <p:txBody>
          <a:bodyPr>
            <a:normAutofit fontScale="90000"/>
          </a:bodyPr>
          <a:lstStyle/>
          <a:p>
            <a:r>
              <a:rPr lang="sv-SE"/>
              <a:t>Processens startsida och syftet med processen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CDDF69C-BE67-1705-DD75-670204242BC0}"/>
              </a:ext>
            </a:extLst>
          </p:cNvPr>
          <p:cNvSpPr txBox="1"/>
          <p:nvPr/>
        </p:nvSpPr>
        <p:spPr>
          <a:xfrm>
            <a:off x="73781" y="1382286"/>
            <a:ext cx="42599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v-SE" sz="1600">
              <a:solidFill>
                <a:srgbClr val="4A4A4A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>
              <a:solidFill>
                <a:srgbClr val="4A4A4A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4A4A4A"/>
                </a:solidFill>
                <a:latin typeface="Arial" panose="020B0604020202020204" pitchFamily="34" charset="0"/>
              </a:rPr>
              <a:t>Syftet med processen är att den ska s</a:t>
            </a:r>
            <a:r>
              <a:rPr lang="sv-SE" sz="1600" b="0" i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tödja handläggning av behovsprövade insatser och ekonomiskt bistånd för att tillgodose den enskildes personliga och ekonomiska behov för att tillförsäkras skäliga levnadsförhållanden och skälig levnadsnivå.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b="0" i="0">
              <a:solidFill>
                <a:srgbClr val="4A4A4A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b="0" i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Processen ska utgöra ett stöd  för socialförvaltningarna i Göteborgs Stad för att främja kvalitativ, likvärdig, effektiv handläggning</a:t>
            </a:r>
            <a:r>
              <a:rPr lang="sv-SE">
                <a:solidFill>
                  <a:srgbClr val="4A4A4A"/>
                </a:solidFill>
                <a:latin typeface="Arial" panose="020B0604020202020204" pitchFamily="34" charset="0"/>
              </a:rPr>
              <a:t>.</a:t>
            </a:r>
            <a:endParaRPr lang="sv-SE" b="0" i="0">
              <a:solidFill>
                <a:srgbClr val="4A4A4A"/>
              </a:solidFill>
              <a:effectLst/>
              <a:latin typeface="Arial" panose="020B0604020202020204" pitchFamily="34" charset="0"/>
            </a:endParaRPr>
          </a:p>
          <a:p>
            <a:endParaRPr lang="sv-SE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B86933F-4076-FFF5-07A0-D5DD0E15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48" y="569939"/>
            <a:ext cx="748263" cy="9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3F2C5940-A789-689F-9371-BFB48EA23E32}"/>
              </a:ext>
            </a:extLst>
          </p:cNvPr>
          <p:cNvGrpSpPr/>
          <p:nvPr/>
        </p:nvGrpSpPr>
        <p:grpSpPr>
          <a:xfrm>
            <a:off x="4171950" y="1937090"/>
            <a:ext cx="7694680" cy="3320709"/>
            <a:chOff x="4514850" y="1937091"/>
            <a:chExt cx="7294630" cy="2983818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1EA08A0E-B202-8535-6DC3-DFF8D1C6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4850" y="1937091"/>
              <a:ext cx="7294630" cy="2983818"/>
            </a:xfrm>
            <a:prstGeom prst="rect">
              <a:avLst/>
            </a:prstGeom>
          </p:spPr>
        </p:pic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55B1D67C-3FEB-C4E1-4A6B-9BCD14743A27}"/>
                </a:ext>
              </a:extLst>
            </p:cNvPr>
            <p:cNvSpPr/>
            <p:nvPr/>
          </p:nvSpPr>
          <p:spPr>
            <a:xfrm>
              <a:off x="6355080" y="2766060"/>
              <a:ext cx="10287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61068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>
            <a:extLst>
              <a:ext uri="{FF2B5EF4-FFF2-40B4-BE49-F238E27FC236}">
                <a16:creationId xmlns:a16="http://schemas.microsoft.com/office/drawing/2014/main" id="{D4C4ED29-8B43-7DBB-FF09-E84AE8629FE6}"/>
              </a:ext>
            </a:extLst>
          </p:cNvPr>
          <p:cNvGrpSpPr/>
          <p:nvPr/>
        </p:nvGrpSpPr>
        <p:grpSpPr>
          <a:xfrm>
            <a:off x="237067" y="1914548"/>
            <a:ext cx="10960929" cy="3483577"/>
            <a:chOff x="237067" y="1914548"/>
            <a:chExt cx="10960929" cy="3483577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3D9CF6EF-72AC-1B07-1535-48B3034D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988" y="2139756"/>
              <a:ext cx="10790008" cy="3258369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C19B1B50-4E31-E65C-BF19-85218E0F7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067" y="1914548"/>
              <a:ext cx="1786044" cy="960587"/>
            </a:xfrm>
            <a:prstGeom prst="rect">
              <a:avLst/>
            </a:prstGeom>
          </p:spPr>
        </p:pic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D020851C-F19B-ADD7-1A66-304D8987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      Handläggningsperspektivet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41F0D07-DA52-C184-A038-FB8713568CC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25371" y="1435686"/>
            <a:ext cx="10080000" cy="4175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/>
              <a:t>Processen är utformad utifrån ett handläggningsperspektiv med den enskilde i fokus. </a:t>
            </a:r>
          </a:p>
        </p:txBody>
      </p:sp>
      <p:pic>
        <p:nvPicPr>
          <p:cNvPr id="2050" name="Picture 2" descr="sida 1">
            <a:extLst>
              <a:ext uri="{FF2B5EF4-FFF2-40B4-BE49-F238E27FC236}">
                <a16:creationId xmlns:a16="http://schemas.microsoft.com/office/drawing/2014/main" id="{F001652F-BD17-5BB8-5969-C0C0DFB2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99" y="329005"/>
            <a:ext cx="750532" cy="7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F490CB8-C582-E39D-8538-9955A93A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91241"/>
            <a:ext cx="551104" cy="7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järna: 6 punkter 9">
            <a:extLst>
              <a:ext uri="{FF2B5EF4-FFF2-40B4-BE49-F238E27FC236}">
                <a16:creationId xmlns:a16="http://schemas.microsoft.com/office/drawing/2014/main" id="{0635EBB0-AF37-49DD-4A11-8C6E4C9EE463}"/>
              </a:ext>
            </a:extLst>
          </p:cNvPr>
          <p:cNvSpPr/>
          <p:nvPr/>
        </p:nvSpPr>
        <p:spPr>
          <a:xfrm>
            <a:off x="237066" y="2912532"/>
            <a:ext cx="1113985" cy="1286936"/>
          </a:xfrm>
          <a:prstGeom prst="star6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Stjärna: 7 punkter 12">
            <a:extLst>
              <a:ext uri="{FF2B5EF4-FFF2-40B4-BE49-F238E27FC236}">
                <a16:creationId xmlns:a16="http://schemas.microsoft.com/office/drawing/2014/main" id="{0E1F4F15-BDB2-6BF6-C949-CE8F1A9AB82C}"/>
              </a:ext>
            </a:extLst>
          </p:cNvPr>
          <p:cNvSpPr/>
          <p:nvPr/>
        </p:nvSpPr>
        <p:spPr>
          <a:xfrm>
            <a:off x="10337801" y="3048000"/>
            <a:ext cx="1113986" cy="1286936"/>
          </a:xfrm>
          <a:prstGeom prst="star7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D5FD27FC-9270-9B25-EA33-66F7EB0AEEAF}"/>
              </a:ext>
            </a:extLst>
          </p:cNvPr>
          <p:cNvGrpSpPr/>
          <p:nvPr/>
        </p:nvGrpSpPr>
        <p:grpSpPr>
          <a:xfrm>
            <a:off x="11453462" y="3125196"/>
            <a:ext cx="660730" cy="607544"/>
            <a:chOff x="11106179" y="1031142"/>
            <a:chExt cx="552953" cy="551679"/>
          </a:xfrm>
        </p:grpSpPr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479B98C7-CF0D-BDE2-AE28-05EB400DCBD0}"/>
                </a:ext>
              </a:extLst>
            </p:cNvPr>
            <p:cNvSpPr/>
            <p:nvPr/>
          </p:nvSpPr>
          <p:spPr>
            <a:xfrm>
              <a:off x="11370643" y="1289780"/>
              <a:ext cx="10656" cy="10656"/>
            </a:xfrm>
            <a:custGeom>
              <a:avLst/>
              <a:gdLst>
                <a:gd name="connsiteX0" fmla="*/ 10656 w 10656"/>
                <a:gd name="connsiteY0" fmla="*/ 5328 h 10656"/>
                <a:gd name="connsiteX1" fmla="*/ 5328 w 10656"/>
                <a:gd name="connsiteY1" fmla="*/ 10656 h 10656"/>
                <a:gd name="connsiteX2" fmla="*/ 0 w 10656"/>
                <a:gd name="connsiteY2" fmla="*/ 5328 h 10656"/>
                <a:gd name="connsiteX3" fmla="*/ 5328 w 10656"/>
                <a:gd name="connsiteY3" fmla="*/ 0 h 10656"/>
                <a:gd name="connsiteX4" fmla="*/ 10656 w 10656"/>
                <a:gd name="connsiteY4" fmla="*/ 5328 h 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6" h="10656">
                  <a:moveTo>
                    <a:pt x="10656" y="5328"/>
                  </a:moveTo>
                  <a:cubicBezTo>
                    <a:pt x="10656" y="8271"/>
                    <a:pt x="8271" y="10656"/>
                    <a:pt x="5328" y="10656"/>
                  </a:cubicBezTo>
                  <a:cubicBezTo>
                    <a:pt x="2385" y="10656"/>
                    <a:pt x="0" y="8271"/>
                    <a:pt x="0" y="5328"/>
                  </a:cubicBezTo>
                  <a:cubicBezTo>
                    <a:pt x="0" y="2385"/>
                    <a:pt x="2385" y="0"/>
                    <a:pt x="5328" y="0"/>
                  </a:cubicBezTo>
                  <a:cubicBezTo>
                    <a:pt x="8271" y="0"/>
                    <a:pt x="10656" y="2385"/>
                    <a:pt x="10656" y="5328"/>
                  </a:cubicBez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: Form 21">
              <a:extLst>
                <a:ext uri="{FF2B5EF4-FFF2-40B4-BE49-F238E27FC236}">
                  <a16:creationId xmlns:a16="http://schemas.microsoft.com/office/drawing/2014/main" id="{7180AC1B-97C2-9AB3-3633-5D10C58E79A0}"/>
                </a:ext>
              </a:extLst>
            </p:cNvPr>
            <p:cNvSpPr/>
            <p:nvPr/>
          </p:nvSpPr>
          <p:spPr>
            <a:xfrm>
              <a:off x="11287138" y="1203224"/>
              <a:ext cx="180620" cy="179845"/>
            </a:xfrm>
            <a:custGeom>
              <a:avLst/>
              <a:gdLst>
                <a:gd name="connsiteX0" fmla="*/ 0 w 180620"/>
                <a:gd name="connsiteY0" fmla="*/ 68247 h 179845"/>
                <a:gd name="connsiteX1" fmla="*/ 23831 w 180620"/>
                <a:gd name="connsiteY1" fmla="*/ 26882 h 179845"/>
                <a:gd name="connsiteX2" fmla="*/ 153738 w 180620"/>
                <a:gd name="connsiteY2" fmla="*/ 26882 h 179845"/>
                <a:gd name="connsiteX3" fmla="*/ 153738 w 180620"/>
                <a:gd name="connsiteY3" fmla="*/ 156789 h 179845"/>
                <a:gd name="connsiteX4" fmla="*/ 115279 w 180620"/>
                <a:gd name="connsiteY4" fmla="*/ 179845 h 17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20" h="179845">
                  <a:moveTo>
                    <a:pt x="0" y="68247"/>
                  </a:moveTo>
                  <a:cubicBezTo>
                    <a:pt x="3972" y="53135"/>
                    <a:pt x="11915" y="38798"/>
                    <a:pt x="23831" y="26882"/>
                  </a:cubicBezTo>
                  <a:cubicBezTo>
                    <a:pt x="59674" y="-8961"/>
                    <a:pt x="117895" y="-8961"/>
                    <a:pt x="153738" y="26882"/>
                  </a:cubicBezTo>
                  <a:cubicBezTo>
                    <a:pt x="189581" y="62725"/>
                    <a:pt x="189581" y="120946"/>
                    <a:pt x="153738" y="156789"/>
                  </a:cubicBezTo>
                  <a:cubicBezTo>
                    <a:pt x="142598" y="167930"/>
                    <a:pt x="129326" y="175583"/>
                    <a:pt x="115279" y="179845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: Form 22">
              <a:extLst>
                <a:ext uri="{FF2B5EF4-FFF2-40B4-BE49-F238E27FC236}">
                  <a16:creationId xmlns:a16="http://schemas.microsoft.com/office/drawing/2014/main" id="{E6DDD5D0-37CC-069F-E10D-E482C107A263}"/>
                </a:ext>
              </a:extLst>
            </p:cNvPr>
            <p:cNvSpPr/>
            <p:nvPr/>
          </p:nvSpPr>
          <p:spPr>
            <a:xfrm>
              <a:off x="11267473" y="1341026"/>
              <a:ext cx="65002" cy="65098"/>
            </a:xfrm>
            <a:custGeom>
              <a:avLst/>
              <a:gdLst>
                <a:gd name="connsiteX0" fmla="*/ 0 w 65002"/>
                <a:gd name="connsiteY0" fmla="*/ 5425 h 65098"/>
                <a:gd name="connsiteX1" fmla="*/ 65002 w 65002"/>
                <a:gd name="connsiteY1" fmla="*/ 0 h 65098"/>
                <a:gd name="connsiteX2" fmla="*/ 60352 w 65002"/>
                <a:gd name="connsiteY2" fmla="*/ 65099 h 6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002" h="65098">
                  <a:moveTo>
                    <a:pt x="0" y="5425"/>
                  </a:moveTo>
                  <a:lnTo>
                    <a:pt x="65002" y="0"/>
                  </a:lnTo>
                  <a:lnTo>
                    <a:pt x="60352" y="65099"/>
                  </a:ln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4" name="Frihandsfigur: Form 23">
              <a:extLst>
                <a:ext uri="{FF2B5EF4-FFF2-40B4-BE49-F238E27FC236}">
                  <a16:creationId xmlns:a16="http://schemas.microsoft.com/office/drawing/2014/main" id="{43C6158D-1C15-A78E-2B32-4FBF9F4DAE9C}"/>
                </a:ext>
              </a:extLst>
            </p:cNvPr>
            <p:cNvSpPr/>
            <p:nvPr/>
          </p:nvSpPr>
          <p:spPr>
            <a:xfrm>
              <a:off x="11125747" y="1358948"/>
              <a:ext cx="188903" cy="188903"/>
            </a:xfrm>
            <a:custGeom>
              <a:avLst/>
              <a:gdLst>
                <a:gd name="connsiteX0" fmla="*/ 0 w 188903"/>
                <a:gd name="connsiteY0" fmla="*/ 188903 h 188903"/>
                <a:gd name="connsiteX1" fmla="*/ 188903 w 188903"/>
                <a:gd name="connsiteY1" fmla="*/ 0 h 18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903" h="188903">
                  <a:moveTo>
                    <a:pt x="0" y="188903"/>
                  </a:moveTo>
                  <a:lnTo>
                    <a:pt x="188903" y="0"/>
                  </a:lnTo>
                </a:path>
              </a:pathLst>
            </a:custGeom>
            <a:ln w="381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5" name="Frihandsfigur: Form 24">
              <a:extLst>
                <a:ext uri="{FF2B5EF4-FFF2-40B4-BE49-F238E27FC236}">
                  <a16:creationId xmlns:a16="http://schemas.microsoft.com/office/drawing/2014/main" id="{8DACC5BC-E148-96EB-0EFA-A3D13813195D}"/>
                </a:ext>
              </a:extLst>
            </p:cNvPr>
            <p:cNvSpPr/>
            <p:nvPr/>
          </p:nvSpPr>
          <p:spPr>
            <a:xfrm>
              <a:off x="11106179" y="1031142"/>
              <a:ext cx="552953" cy="551679"/>
            </a:xfrm>
            <a:custGeom>
              <a:avLst/>
              <a:gdLst>
                <a:gd name="connsiteX0" fmla="*/ 111307 w 552953"/>
                <a:gd name="connsiteY0" fmla="*/ 347374 h 551679"/>
                <a:gd name="connsiteX1" fmla="*/ 23928 w 552953"/>
                <a:gd name="connsiteY1" fmla="*/ 223570 h 551679"/>
                <a:gd name="connsiteX2" fmla="*/ 0 w 552953"/>
                <a:gd name="connsiteY2" fmla="*/ 144231 h 551679"/>
                <a:gd name="connsiteX3" fmla="*/ 143954 w 552953"/>
                <a:gd name="connsiteY3" fmla="*/ 277 h 551679"/>
                <a:gd name="connsiteX4" fmla="*/ 276477 w 552953"/>
                <a:gd name="connsiteY4" fmla="*/ 114684 h 551679"/>
                <a:gd name="connsiteX5" fmla="*/ 408999 w 552953"/>
                <a:gd name="connsiteY5" fmla="*/ 277 h 551679"/>
                <a:gd name="connsiteX6" fmla="*/ 552953 w 552953"/>
                <a:gd name="connsiteY6" fmla="*/ 144231 h 551679"/>
                <a:gd name="connsiteX7" fmla="*/ 529025 w 552953"/>
                <a:gd name="connsiteY7" fmla="*/ 223570 h 551679"/>
                <a:gd name="connsiteX8" fmla="*/ 276477 w 552953"/>
                <a:gd name="connsiteY8" fmla="*/ 551680 h 551679"/>
                <a:gd name="connsiteX9" fmla="*/ 183187 w 552953"/>
                <a:gd name="connsiteY9" fmla="*/ 438919 h 5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953" h="551679">
                  <a:moveTo>
                    <a:pt x="111307" y="347374"/>
                  </a:moveTo>
                  <a:cubicBezTo>
                    <a:pt x="77692" y="303200"/>
                    <a:pt x="45918" y="259219"/>
                    <a:pt x="23928" y="223570"/>
                  </a:cubicBezTo>
                  <a:cubicBezTo>
                    <a:pt x="11819" y="204002"/>
                    <a:pt x="0" y="173583"/>
                    <a:pt x="0" y="144231"/>
                  </a:cubicBezTo>
                  <a:cubicBezTo>
                    <a:pt x="0" y="64698"/>
                    <a:pt x="52312" y="-4954"/>
                    <a:pt x="143954" y="277"/>
                  </a:cubicBezTo>
                  <a:cubicBezTo>
                    <a:pt x="217771" y="4442"/>
                    <a:pt x="254583" y="63148"/>
                    <a:pt x="276477" y="114684"/>
                  </a:cubicBezTo>
                  <a:cubicBezTo>
                    <a:pt x="298370" y="63148"/>
                    <a:pt x="335182" y="4539"/>
                    <a:pt x="408999" y="277"/>
                  </a:cubicBezTo>
                  <a:cubicBezTo>
                    <a:pt x="500641" y="-4954"/>
                    <a:pt x="552953" y="64698"/>
                    <a:pt x="552953" y="144231"/>
                  </a:cubicBezTo>
                  <a:cubicBezTo>
                    <a:pt x="552953" y="173583"/>
                    <a:pt x="541134" y="204002"/>
                    <a:pt x="529025" y="223570"/>
                  </a:cubicBezTo>
                  <a:cubicBezTo>
                    <a:pt x="456177" y="341562"/>
                    <a:pt x="276477" y="551680"/>
                    <a:pt x="276477" y="551680"/>
                  </a:cubicBezTo>
                  <a:cubicBezTo>
                    <a:pt x="276477" y="551680"/>
                    <a:pt x="234627" y="502759"/>
                    <a:pt x="183187" y="438919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7437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20851C-F19B-ADD7-1A66-304D8987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Delprocesser – klickbara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41F0D07-DA52-C184-A038-FB8713568CC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87" y="800410"/>
            <a:ext cx="10080000" cy="4175124"/>
          </a:xfrm>
        </p:spPr>
        <p:txBody>
          <a:bodyPr/>
          <a:lstStyle/>
          <a:p>
            <a:endParaRPr lang="sv-SE" sz="1900"/>
          </a:p>
          <a:p>
            <a:r>
              <a:rPr lang="sv-SE" sz="1900"/>
              <a:t>Delprocesserna utgör olika steg i processen. De går att klicka på (pilen i vänstra hörnet av processfisken). </a:t>
            </a:r>
          </a:p>
          <a:p>
            <a:r>
              <a:rPr lang="sv-SE" sz="1900"/>
              <a:t>Delprocesserna utgör en logisk uppdelning av processen. </a:t>
            </a:r>
          </a:p>
          <a:p>
            <a:r>
              <a:rPr lang="sv-SE" sz="1900"/>
              <a:t>I de olika delprocesserna beskrivs aktiviteter för vad som ska göras. </a:t>
            </a:r>
          </a:p>
          <a:p>
            <a:r>
              <a:rPr lang="sv-SE" sz="1900"/>
              <a:t>Tillsammans uppnår delprocesserna processens syfte och slutresultat</a:t>
            </a:r>
          </a:p>
          <a:p>
            <a:pPr marL="0" indent="0">
              <a:buNone/>
            </a:pPr>
            <a:endParaRPr lang="sv-SE"/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B9A2A468-9E91-3B30-BA2B-858EA207F029}"/>
              </a:ext>
            </a:extLst>
          </p:cNvPr>
          <p:cNvGrpSpPr/>
          <p:nvPr/>
        </p:nvGrpSpPr>
        <p:grpSpPr>
          <a:xfrm>
            <a:off x="1193271" y="3278850"/>
            <a:ext cx="9370031" cy="3174337"/>
            <a:chOff x="838287" y="3060372"/>
            <a:chExt cx="9370031" cy="3174337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EACEC617-90BA-9E58-03EC-FFC9EC8C5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87" y="3060372"/>
              <a:ext cx="9370031" cy="3174337"/>
            </a:xfrm>
            <a:prstGeom prst="rect">
              <a:avLst/>
            </a:prstGeom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59772AE3-655B-4F33-EE7D-38C3B4AC1D85}"/>
                </a:ext>
              </a:extLst>
            </p:cNvPr>
            <p:cNvSpPr/>
            <p:nvPr/>
          </p:nvSpPr>
          <p:spPr>
            <a:xfrm>
              <a:off x="7336971" y="3087780"/>
              <a:ext cx="1513115" cy="47897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5" name="Rak pilkoppling 4">
              <a:extLst>
                <a:ext uri="{FF2B5EF4-FFF2-40B4-BE49-F238E27FC236}">
                  <a16:creationId xmlns:a16="http://schemas.microsoft.com/office/drawing/2014/main" id="{98CFA4AD-8C59-70E0-FCE1-0D1AC659ED0A}"/>
                </a:ext>
              </a:extLst>
            </p:cNvPr>
            <p:cNvCxnSpPr/>
            <p:nvPr/>
          </p:nvCxnSpPr>
          <p:spPr>
            <a:xfrm flipV="1">
              <a:off x="1426029" y="4386943"/>
              <a:ext cx="293914" cy="3592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Rak pilkoppling 5">
              <a:extLst>
                <a:ext uri="{FF2B5EF4-FFF2-40B4-BE49-F238E27FC236}">
                  <a16:creationId xmlns:a16="http://schemas.microsoft.com/office/drawing/2014/main" id="{075C1FB5-8FF7-4E9F-511A-0B77CBAE15E3}"/>
                </a:ext>
              </a:extLst>
            </p:cNvPr>
            <p:cNvCxnSpPr/>
            <p:nvPr/>
          </p:nvCxnSpPr>
          <p:spPr>
            <a:xfrm flipV="1">
              <a:off x="2797629" y="4386943"/>
              <a:ext cx="293914" cy="3592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k pilkoppling 9">
              <a:extLst>
                <a:ext uri="{FF2B5EF4-FFF2-40B4-BE49-F238E27FC236}">
                  <a16:creationId xmlns:a16="http://schemas.microsoft.com/office/drawing/2014/main" id="{ED8D15FD-14E1-6652-18F4-8DB959AAC049}"/>
                </a:ext>
              </a:extLst>
            </p:cNvPr>
            <p:cNvCxnSpPr/>
            <p:nvPr/>
          </p:nvCxnSpPr>
          <p:spPr>
            <a:xfrm flipV="1">
              <a:off x="4191001" y="4386943"/>
              <a:ext cx="293914" cy="3592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pilkoppling 10">
              <a:extLst>
                <a:ext uri="{FF2B5EF4-FFF2-40B4-BE49-F238E27FC236}">
                  <a16:creationId xmlns:a16="http://schemas.microsoft.com/office/drawing/2014/main" id="{0C52A8D2-4C5F-F2EA-8D0B-D65D7A0A313B}"/>
                </a:ext>
              </a:extLst>
            </p:cNvPr>
            <p:cNvCxnSpPr/>
            <p:nvPr/>
          </p:nvCxnSpPr>
          <p:spPr>
            <a:xfrm flipV="1">
              <a:off x="5584373" y="4397828"/>
              <a:ext cx="293914" cy="3592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k pilkoppling 11">
              <a:extLst>
                <a:ext uri="{FF2B5EF4-FFF2-40B4-BE49-F238E27FC236}">
                  <a16:creationId xmlns:a16="http://schemas.microsoft.com/office/drawing/2014/main" id="{99C06254-9970-CFD0-BE73-DB40BE4272E8}"/>
                </a:ext>
              </a:extLst>
            </p:cNvPr>
            <p:cNvCxnSpPr/>
            <p:nvPr/>
          </p:nvCxnSpPr>
          <p:spPr>
            <a:xfrm flipV="1">
              <a:off x="7043057" y="4386943"/>
              <a:ext cx="293914" cy="3592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k pilkoppling 12">
              <a:extLst>
                <a:ext uri="{FF2B5EF4-FFF2-40B4-BE49-F238E27FC236}">
                  <a16:creationId xmlns:a16="http://schemas.microsoft.com/office/drawing/2014/main" id="{D468187C-074B-92E5-9398-5642EECAFEB8}"/>
                </a:ext>
              </a:extLst>
            </p:cNvPr>
            <p:cNvCxnSpPr/>
            <p:nvPr/>
          </p:nvCxnSpPr>
          <p:spPr>
            <a:xfrm flipV="1">
              <a:off x="8436429" y="4397828"/>
              <a:ext cx="293914" cy="3592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6A21C7A0-4132-CB53-0AD2-5D50C2ED1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036" y="3072246"/>
              <a:ext cx="1225813" cy="571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8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62A696-2103-BE4D-2FD7-C2CDD22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Aktiviteternas start och slut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4B7F6D-73DD-8CA8-CDB4-65DF52385A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00829" y="1477056"/>
            <a:ext cx="10080000" cy="4175124"/>
          </a:xfrm>
        </p:spPr>
        <p:txBody>
          <a:bodyPr/>
          <a:lstStyle/>
          <a:p>
            <a:r>
              <a:rPr lang="sv-SE" dirty="0"/>
              <a:t>De små mörkblå rutorna är resultatet av varje aktivitet som synliggör vilket resultat en aktivitet överlämnar till nästkommande aktivitet, vilket är start för den aktiviteten. </a:t>
            </a:r>
          </a:p>
          <a:p>
            <a:r>
              <a:rPr lang="sv-SE" dirty="0"/>
              <a:t>Resultaten mellan aktiviteterna hänger logiskt ihop. </a:t>
            </a:r>
          </a:p>
          <a:p>
            <a:r>
              <a:rPr lang="sv-SE" dirty="0"/>
              <a:t>Resultaten beskriver de egenskaper och den kvalitet som gör att nästkommande aktivitet kan startas. 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0BBF59B-ABD8-FFE1-D7E9-A0F5FA63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469" y="3863340"/>
            <a:ext cx="7927476" cy="1654764"/>
          </a:xfrm>
          <a:prstGeom prst="rect">
            <a:avLst/>
          </a:prstGeom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2A0CCAB5-33C7-E186-08D3-970612A12D1F}"/>
              </a:ext>
            </a:extLst>
          </p:cNvPr>
          <p:cNvGrpSpPr/>
          <p:nvPr/>
        </p:nvGrpSpPr>
        <p:grpSpPr>
          <a:xfrm>
            <a:off x="6708889" y="404813"/>
            <a:ext cx="660739" cy="607558"/>
            <a:chOff x="11106179" y="1031142"/>
            <a:chExt cx="552953" cy="551679"/>
          </a:xfrm>
        </p:grpSpPr>
        <p:sp>
          <p:nvSpPr>
            <p:cNvPr id="5" name="Frihandsfigur: Form 4">
              <a:extLst>
                <a:ext uri="{FF2B5EF4-FFF2-40B4-BE49-F238E27FC236}">
                  <a16:creationId xmlns:a16="http://schemas.microsoft.com/office/drawing/2014/main" id="{47C4F43A-EA6E-2ECD-EF9B-773359FCF673}"/>
                </a:ext>
              </a:extLst>
            </p:cNvPr>
            <p:cNvSpPr/>
            <p:nvPr/>
          </p:nvSpPr>
          <p:spPr>
            <a:xfrm>
              <a:off x="11370643" y="1289780"/>
              <a:ext cx="10656" cy="10656"/>
            </a:xfrm>
            <a:custGeom>
              <a:avLst/>
              <a:gdLst>
                <a:gd name="connsiteX0" fmla="*/ 10656 w 10656"/>
                <a:gd name="connsiteY0" fmla="*/ 5328 h 10656"/>
                <a:gd name="connsiteX1" fmla="*/ 5328 w 10656"/>
                <a:gd name="connsiteY1" fmla="*/ 10656 h 10656"/>
                <a:gd name="connsiteX2" fmla="*/ 0 w 10656"/>
                <a:gd name="connsiteY2" fmla="*/ 5328 h 10656"/>
                <a:gd name="connsiteX3" fmla="*/ 5328 w 10656"/>
                <a:gd name="connsiteY3" fmla="*/ 0 h 10656"/>
                <a:gd name="connsiteX4" fmla="*/ 10656 w 10656"/>
                <a:gd name="connsiteY4" fmla="*/ 5328 h 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6" h="10656">
                  <a:moveTo>
                    <a:pt x="10656" y="5328"/>
                  </a:moveTo>
                  <a:cubicBezTo>
                    <a:pt x="10656" y="8271"/>
                    <a:pt x="8271" y="10656"/>
                    <a:pt x="5328" y="10656"/>
                  </a:cubicBezTo>
                  <a:cubicBezTo>
                    <a:pt x="2385" y="10656"/>
                    <a:pt x="0" y="8271"/>
                    <a:pt x="0" y="5328"/>
                  </a:cubicBezTo>
                  <a:cubicBezTo>
                    <a:pt x="0" y="2385"/>
                    <a:pt x="2385" y="0"/>
                    <a:pt x="5328" y="0"/>
                  </a:cubicBezTo>
                  <a:cubicBezTo>
                    <a:pt x="8271" y="0"/>
                    <a:pt x="10656" y="2385"/>
                    <a:pt x="10656" y="5328"/>
                  </a:cubicBezTo>
                  <a:close/>
                </a:path>
              </a:pathLst>
            </a:custGeom>
            <a:noFill/>
            <a:ln w="21590" cap="rnd">
              <a:solidFill>
                <a:schemeClr val="accent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ihandsfigur: Form 5">
              <a:extLst>
                <a:ext uri="{FF2B5EF4-FFF2-40B4-BE49-F238E27FC236}">
                  <a16:creationId xmlns:a16="http://schemas.microsoft.com/office/drawing/2014/main" id="{3D2048DA-5369-9CCA-4E99-6C73D7B31216}"/>
                </a:ext>
              </a:extLst>
            </p:cNvPr>
            <p:cNvSpPr/>
            <p:nvPr/>
          </p:nvSpPr>
          <p:spPr>
            <a:xfrm>
              <a:off x="11287138" y="1203224"/>
              <a:ext cx="180620" cy="179845"/>
            </a:xfrm>
            <a:custGeom>
              <a:avLst/>
              <a:gdLst>
                <a:gd name="connsiteX0" fmla="*/ 0 w 180620"/>
                <a:gd name="connsiteY0" fmla="*/ 68247 h 179845"/>
                <a:gd name="connsiteX1" fmla="*/ 23831 w 180620"/>
                <a:gd name="connsiteY1" fmla="*/ 26882 h 179845"/>
                <a:gd name="connsiteX2" fmla="*/ 153738 w 180620"/>
                <a:gd name="connsiteY2" fmla="*/ 26882 h 179845"/>
                <a:gd name="connsiteX3" fmla="*/ 153738 w 180620"/>
                <a:gd name="connsiteY3" fmla="*/ 156789 h 179845"/>
                <a:gd name="connsiteX4" fmla="*/ 115279 w 180620"/>
                <a:gd name="connsiteY4" fmla="*/ 179845 h 17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20" h="179845">
                  <a:moveTo>
                    <a:pt x="0" y="68247"/>
                  </a:moveTo>
                  <a:cubicBezTo>
                    <a:pt x="3972" y="53135"/>
                    <a:pt x="11915" y="38798"/>
                    <a:pt x="23831" y="26882"/>
                  </a:cubicBezTo>
                  <a:cubicBezTo>
                    <a:pt x="59674" y="-8961"/>
                    <a:pt x="117895" y="-8961"/>
                    <a:pt x="153738" y="26882"/>
                  </a:cubicBezTo>
                  <a:cubicBezTo>
                    <a:pt x="189581" y="62725"/>
                    <a:pt x="189581" y="120946"/>
                    <a:pt x="153738" y="156789"/>
                  </a:cubicBezTo>
                  <a:cubicBezTo>
                    <a:pt x="142598" y="167930"/>
                    <a:pt x="129326" y="175583"/>
                    <a:pt x="115279" y="179845"/>
                  </a:cubicBezTo>
                </a:path>
              </a:pathLst>
            </a:custGeom>
            <a:noFill/>
            <a:ln w="21590" cap="rnd">
              <a:solidFill>
                <a:schemeClr val="accent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ihandsfigur: Form 6">
              <a:extLst>
                <a:ext uri="{FF2B5EF4-FFF2-40B4-BE49-F238E27FC236}">
                  <a16:creationId xmlns:a16="http://schemas.microsoft.com/office/drawing/2014/main" id="{F2B82E85-E098-20C8-CBBA-5551DA3E27B8}"/>
                </a:ext>
              </a:extLst>
            </p:cNvPr>
            <p:cNvSpPr/>
            <p:nvPr/>
          </p:nvSpPr>
          <p:spPr>
            <a:xfrm>
              <a:off x="11267473" y="1341026"/>
              <a:ext cx="65002" cy="65098"/>
            </a:xfrm>
            <a:custGeom>
              <a:avLst/>
              <a:gdLst>
                <a:gd name="connsiteX0" fmla="*/ 0 w 65002"/>
                <a:gd name="connsiteY0" fmla="*/ 5425 h 65098"/>
                <a:gd name="connsiteX1" fmla="*/ 65002 w 65002"/>
                <a:gd name="connsiteY1" fmla="*/ 0 h 65098"/>
                <a:gd name="connsiteX2" fmla="*/ 60352 w 65002"/>
                <a:gd name="connsiteY2" fmla="*/ 65099 h 6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002" h="65098">
                  <a:moveTo>
                    <a:pt x="0" y="5425"/>
                  </a:moveTo>
                  <a:lnTo>
                    <a:pt x="65002" y="0"/>
                  </a:lnTo>
                  <a:lnTo>
                    <a:pt x="60352" y="65099"/>
                  </a:lnTo>
                </a:path>
              </a:pathLst>
            </a:custGeom>
            <a:noFill/>
            <a:ln w="21590" cap="rnd">
              <a:solidFill>
                <a:schemeClr val="accent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3E97E2FB-5E84-A0EF-094D-12772621BBA9}"/>
                </a:ext>
              </a:extLst>
            </p:cNvPr>
            <p:cNvSpPr/>
            <p:nvPr/>
          </p:nvSpPr>
          <p:spPr>
            <a:xfrm>
              <a:off x="11125747" y="1358948"/>
              <a:ext cx="188903" cy="188903"/>
            </a:xfrm>
            <a:custGeom>
              <a:avLst/>
              <a:gdLst>
                <a:gd name="connsiteX0" fmla="*/ 0 w 188903"/>
                <a:gd name="connsiteY0" fmla="*/ 188903 h 188903"/>
                <a:gd name="connsiteX1" fmla="*/ 188903 w 188903"/>
                <a:gd name="connsiteY1" fmla="*/ 0 h 18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903" h="188903">
                  <a:moveTo>
                    <a:pt x="0" y="188903"/>
                  </a:moveTo>
                  <a:lnTo>
                    <a:pt x="188903" y="0"/>
                  </a:lnTo>
                </a:path>
              </a:pathLst>
            </a:custGeom>
            <a:ln w="21590" cap="rnd">
              <a:solidFill>
                <a:schemeClr val="accent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ihandsfigur: Form 9">
              <a:extLst>
                <a:ext uri="{FF2B5EF4-FFF2-40B4-BE49-F238E27FC236}">
                  <a16:creationId xmlns:a16="http://schemas.microsoft.com/office/drawing/2014/main" id="{91FF8679-0B05-8B18-A39F-E5ED36AE0D6E}"/>
                </a:ext>
              </a:extLst>
            </p:cNvPr>
            <p:cNvSpPr/>
            <p:nvPr/>
          </p:nvSpPr>
          <p:spPr>
            <a:xfrm>
              <a:off x="11106179" y="1031142"/>
              <a:ext cx="552953" cy="551679"/>
            </a:xfrm>
            <a:custGeom>
              <a:avLst/>
              <a:gdLst>
                <a:gd name="connsiteX0" fmla="*/ 111307 w 552953"/>
                <a:gd name="connsiteY0" fmla="*/ 347374 h 551679"/>
                <a:gd name="connsiteX1" fmla="*/ 23928 w 552953"/>
                <a:gd name="connsiteY1" fmla="*/ 223570 h 551679"/>
                <a:gd name="connsiteX2" fmla="*/ 0 w 552953"/>
                <a:gd name="connsiteY2" fmla="*/ 144231 h 551679"/>
                <a:gd name="connsiteX3" fmla="*/ 143954 w 552953"/>
                <a:gd name="connsiteY3" fmla="*/ 277 h 551679"/>
                <a:gd name="connsiteX4" fmla="*/ 276477 w 552953"/>
                <a:gd name="connsiteY4" fmla="*/ 114684 h 551679"/>
                <a:gd name="connsiteX5" fmla="*/ 408999 w 552953"/>
                <a:gd name="connsiteY5" fmla="*/ 277 h 551679"/>
                <a:gd name="connsiteX6" fmla="*/ 552953 w 552953"/>
                <a:gd name="connsiteY6" fmla="*/ 144231 h 551679"/>
                <a:gd name="connsiteX7" fmla="*/ 529025 w 552953"/>
                <a:gd name="connsiteY7" fmla="*/ 223570 h 551679"/>
                <a:gd name="connsiteX8" fmla="*/ 276477 w 552953"/>
                <a:gd name="connsiteY8" fmla="*/ 551680 h 551679"/>
                <a:gd name="connsiteX9" fmla="*/ 183187 w 552953"/>
                <a:gd name="connsiteY9" fmla="*/ 438919 h 5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953" h="551679">
                  <a:moveTo>
                    <a:pt x="111307" y="347374"/>
                  </a:moveTo>
                  <a:cubicBezTo>
                    <a:pt x="77692" y="303200"/>
                    <a:pt x="45918" y="259219"/>
                    <a:pt x="23928" y="223570"/>
                  </a:cubicBezTo>
                  <a:cubicBezTo>
                    <a:pt x="11819" y="204002"/>
                    <a:pt x="0" y="173583"/>
                    <a:pt x="0" y="144231"/>
                  </a:cubicBezTo>
                  <a:cubicBezTo>
                    <a:pt x="0" y="64698"/>
                    <a:pt x="52312" y="-4954"/>
                    <a:pt x="143954" y="277"/>
                  </a:cubicBezTo>
                  <a:cubicBezTo>
                    <a:pt x="217771" y="4442"/>
                    <a:pt x="254583" y="63148"/>
                    <a:pt x="276477" y="114684"/>
                  </a:cubicBezTo>
                  <a:cubicBezTo>
                    <a:pt x="298370" y="63148"/>
                    <a:pt x="335182" y="4539"/>
                    <a:pt x="408999" y="277"/>
                  </a:cubicBezTo>
                  <a:cubicBezTo>
                    <a:pt x="500641" y="-4954"/>
                    <a:pt x="552953" y="64698"/>
                    <a:pt x="552953" y="144231"/>
                  </a:cubicBezTo>
                  <a:cubicBezTo>
                    <a:pt x="552953" y="173583"/>
                    <a:pt x="541134" y="204002"/>
                    <a:pt x="529025" y="223570"/>
                  </a:cubicBezTo>
                  <a:cubicBezTo>
                    <a:pt x="456177" y="341562"/>
                    <a:pt x="276477" y="551680"/>
                    <a:pt x="276477" y="551680"/>
                  </a:cubicBezTo>
                  <a:cubicBezTo>
                    <a:pt x="276477" y="551680"/>
                    <a:pt x="234627" y="502759"/>
                    <a:pt x="183187" y="438919"/>
                  </a:cubicBezTo>
                </a:path>
              </a:pathLst>
            </a:custGeom>
            <a:noFill/>
            <a:ln w="21590" cap="rnd">
              <a:solidFill>
                <a:schemeClr val="accent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A3F77A1-7674-451C-798B-FDB233F2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28" y="3453744"/>
            <a:ext cx="1676653" cy="114438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E28098-9ADC-643E-3162-6CBC6C554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399" y="2994661"/>
            <a:ext cx="5094429" cy="38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4DEEF2A-4CF3-04B3-64CF-1472B9C06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2602" y="2079171"/>
            <a:ext cx="6506795" cy="1349829"/>
          </a:xfrm>
        </p:spPr>
        <p:txBody>
          <a:bodyPr/>
          <a:lstStyle/>
          <a:p>
            <a:r>
              <a:rPr lang="sv-SE"/>
              <a:t>Navigera med hjälp av brödsmulestigen</a:t>
            </a:r>
          </a:p>
        </p:txBody>
      </p:sp>
      <p:pic>
        <p:nvPicPr>
          <p:cNvPr id="2" name="Bild 1" descr="Väg (två stift med en stig) med hel fyllning">
            <a:extLst>
              <a:ext uri="{FF2B5EF4-FFF2-40B4-BE49-F238E27FC236}">
                <a16:creationId xmlns:a16="http://schemas.microsoft.com/office/drawing/2014/main" id="{AFFBDDEA-3B43-B831-1AD9-FEDAE1E1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4295" y="3580902"/>
            <a:ext cx="1583682" cy="158368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E104839-1F88-39A1-8825-6180F8199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26" y="3954493"/>
            <a:ext cx="2618746" cy="11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63A2A083-4A8F-2C77-7B0E-B4B56380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248" y="3810288"/>
            <a:ext cx="5221510" cy="2418497"/>
          </a:xfrm>
          <a:prstGeom prst="rect">
            <a:avLst/>
          </a:prstGeom>
        </p:spPr>
      </p:pic>
      <p:grpSp>
        <p:nvGrpSpPr>
          <p:cNvPr id="17" name="Grupp 16">
            <a:extLst>
              <a:ext uri="{FF2B5EF4-FFF2-40B4-BE49-F238E27FC236}">
                <a16:creationId xmlns:a16="http://schemas.microsoft.com/office/drawing/2014/main" id="{B39E31FD-C00B-3480-53FD-4DC18C46EC41}"/>
              </a:ext>
            </a:extLst>
          </p:cNvPr>
          <p:cNvGrpSpPr/>
          <p:nvPr/>
        </p:nvGrpSpPr>
        <p:grpSpPr>
          <a:xfrm>
            <a:off x="5488002" y="1901993"/>
            <a:ext cx="6271834" cy="1992507"/>
            <a:chOff x="5488002" y="1901993"/>
            <a:chExt cx="6271834" cy="1992507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938B41DA-083C-54F2-476D-FCEA2D6B4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8002" y="1901993"/>
              <a:ext cx="6271834" cy="1992507"/>
            </a:xfrm>
            <a:prstGeom prst="rect">
              <a:avLst/>
            </a:prstGeom>
          </p:spPr>
        </p:pic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84A1B7B3-B4A4-C0C6-D59C-B02DBE65CC88}"/>
                </a:ext>
              </a:extLst>
            </p:cNvPr>
            <p:cNvSpPr/>
            <p:nvPr/>
          </p:nvSpPr>
          <p:spPr>
            <a:xfrm>
              <a:off x="7071684" y="2693834"/>
              <a:ext cx="839813" cy="360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EC8788-1472-2FD4-58C0-E11960361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02" y="1859996"/>
            <a:ext cx="6271834" cy="199250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E1DB230-2E39-48E3-8A2A-8FFC0D43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Brödsmulestigen från processens startsida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A312295-FCB2-F3C3-BA35-4D5545BDD8F5}"/>
              </a:ext>
            </a:extLst>
          </p:cNvPr>
          <p:cNvSpPr txBox="1"/>
          <p:nvPr/>
        </p:nvSpPr>
        <p:spPr>
          <a:xfrm>
            <a:off x="489096" y="1713297"/>
            <a:ext cx="4006694" cy="297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Startkartan med hemsymbol </a:t>
            </a:r>
          </a:p>
          <a:p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För att navigera till ett annat flöde, gå tillbaka till startkartan genom att      klicka på hemsymbolen.</a:t>
            </a:r>
          </a:p>
          <a:p>
            <a:r>
              <a:rPr lang="sv-SE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Nästa nivå är aktivitetsflödet. Brödsmulestigen visar namnet på aktivitetsflödet där du står.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691FA0CA-FD0F-8618-A59B-CE9E6536EBC4}"/>
              </a:ext>
            </a:extLst>
          </p:cNvPr>
          <p:cNvSpPr/>
          <p:nvPr/>
        </p:nvSpPr>
        <p:spPr>
          <a:xfrm>
            <a:off x="5818874" y="4628222"/>
            <a:ext cx="812932" cy="42198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 3" descr="Väg (två stift med en stig) med hel fyllning">
            <a:extLst>
              <a:ext uri="{FF2B5EF4-FFF2-40B4-BE49-F238E27FC236}">
                <a16:creationId xmlns:a16="http://schemas.microsoft.com/office/drawing/2014/main" id="{219393B2-7AA6-293C-FAD6-43E2099ED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3831" y="349931"/>
            <a:ext cx="1583682" cy="1583682"/>
          </a:xfrm>
          <a:prstGeom prst="rect">
            <a:avLst/>
          </a:prstGeom>
        </p:spPr>
      </p:pic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B41508FD-CC1A-5274-CCF3-FB5F3D97548B}"/>
              </a:ext>
            </a:extLst>
          </p:cNvPr>
          <p:cNvSpPr/>
          <p:nvPr/>
        </p:nvSpPr>
        <p:spPr>
          <a:xfrm>
            <a:off x="8187664" y="4321569"/>
            <a:ext cx="2136016" cy="30665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5" name="Rak pilkoppling 44">
            <a:extLst>
              <a:ext uri="{FF2B5EF4-FFF2-40B4-BE49-F238E27FC236}">
                <a16:creationId xmlns:a16="http://schemas.microsoft.com/office/drawing/2014/main" id="{E8D933D6-1254-D0EF-D7CA-E633FFF08EF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631806" y="4628222"/>
            <a:ext cx="1279691" cy="210993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Bildobjekt 50">
            <a:extLst>
              <a:ext uri="{FF2B5EF4-FFF2-40B4-BE49-F238E27FC236}">
                <a16:creationId xmlns:a16="http://schemas.microsoft.com/office/drawing/2014/main" id="{C956686C-03D5-9B2D-EE6E-15258E605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441" y="2878618"/>
            <a:ext cx="615982" cy="266714"/>
          </a:xfrm>
          <a:prstGeom prst="rect">
            <a:avLst/>
          </a:prstGeom>
        </p:spPr>
      </p:pic>
      <p:cxnSp>
        <p:nvCxnSpPr>
          <p:cNvPr id="54" name="Rak pilkoppling 53">
            <a:extLst>
              <a:ext uri="{FF2B5EF4-FFF2-40B4-BE49-F238E27FC236}">
                <a16:creationId xmlns:a16="http://schemas.microsoft.com/office/drawing/2014/main" id="{57744F5D-97F9-0F59-A567-287655F8EAD9}"/>
              </a:ext>
            </a:extLst>
          </p:cNvPr>
          <p:cNvCxnSpPr>
            <a:cxnSpLocks/>
          </p:cNvCxnSpPr>
          <p:nvPr/>
        </p:nvCxnSpPr>
        <p:spPr>
          <a:xfrm flipV="1">
            <a:off x="4225491" y="2539300"/>
            <a:ext cx="1145406" cy="472675"/>
          </a:xfrm>
          <a:prstGeom prst="straightConnector1">
            <a:avLst/>
          </a:prstGeom>
          <a:ln w="28575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19442218-13E2-D102-812E-52F07463A3B6}"/>
              </a:ext>
            </a:extLst>
          </p:cNvPr>
          <p:cNvSpPr/>
          <p:nvPr/>
        </p:nvSpPr>
        <p:spPr>
          <a:xfrm>
            <a:off x="7071684" y="2651837"/>
            <a:ext cx="839813" cy="36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B2B64403-8477-0DA6-AB11-053711CE5320}"/>
              </a:ext>
            </a:extLst>
          </p:cNvPr>
          <p:cNvSpPr/>
          <p:nvPr/>
        </p:nvSpPr>
        <p:spPr>
          <a:xfrm>
            <a:off x="5488002" y="2405565"/>
            <a:ext cx="2423495" cy="22945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238159"/>
      </p:ext>
    </p:extLst>
  </p:cSld>
  <p:clrMapOvr>
    <a:masterClrMapping/>
  </p:clrMapOvr>
</p:sld>
</file>

<file path=ppt/theme/theme1.xml><?xml version="1.0" encoding="utf-8"?>
<a:theme xmlns:a="http://schemas.openxmlformats.org/drawingml/2006/main" name="Fasta budskap">
  <a:themeElements>
    <a:clrScheme name="Intraservice">
      <a:dk1>
        <a:srgbClr val="1F1F1F"/>
      </a:dk1>
      <a:lt1>
        <a:sysClr val="window" lastClr="FFFFFF"/>
      </a:lt1>
      <a:dk2>
        <a:srgbClr val="03434A"/>
      </a:dk2>
      <a:lt2>
        <a:srgbClr val="D1D9DC"/>
      </a:lt2>
      <a:accent1>
        <a:srgbClr val="6C1C3D"/>
      </a:accent1>
      <a:accent2>
        <a:srgbClr val="C0E4F2"/>
      </a:accent2>
      <a:accent3>
        <a:srgbClr val="F8CCDC"/>
      </a:accent3>
      <a:accent4>
        <a:srgbClr val="FFF3B0"/>
      </a:accent4>
      <a:accent5>
        <a:srgbClr val="1F1F1F"/>
      </a:accent5>
      <a:accent6>
        <a:srgbClr val="1F1F1F"/>
      </a:accent6>
      <a:hlink>
        <a:srgbClr val="06279E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40924-002-PPT mall utökad.pptx" id="{CC6667B7-D7E4-4EBE-9C34-4C9D0D419766}" vid="{E7F7BAD3-FC3F-43CA-AD94-05822A743C72}"/>
    </a:ext>
  </a:extLst>
</a:theme>
</file>

<file path=ppt/theme/theme2.xml><?xml version="1.0" encoding="utf-8"?>
<a:theme xmlns:a="http://schemas.openxmlformats.org/drawingml/2006/main" name="Intraservice ljusblå">
  <a:themeElements>
    <a:clrScheme name="Intraservice">
      <a:dk1>
        <a:srgbClr val="1F1F1F"/>
      </a:dk1>
      <a:lt1>
        <a:sysClr val="window" lastClr="FFFFFF"/>
      </a:lt1>
      <a:dk2>
        <a:srgbClr val="03434A"/>
      </a:dk2>
      <a:lt2>
        <a:srgbClr val="D1D9DC"/>
      </a:lt2>
      <a:accent1>
        <a:srgbClr val="6C1C3D"/>
      </a:accent1>
      <a:accent2>
        <a:srgbClr val="C0E4F2"/>
      </a:accent2>
      <a:accent3>
        <a:srgbClr val="F8CCDC"/>
      </a:accent3>
      <a:accent4>
        <a:srgbClr val="FFF3B0"/>
      </a:accent4>
      <a:accent5>
        <a:srgbClr val="1F1F1F"/>
      </a:accent5>
      <a:accent6>
        <a:srgbClr val="1F1F1F"/>
      </a:accent6>
      <a:hlink>
        <a:srgbClr val="06279E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40924-002-PPT mall utökad.pptx" id="{CC6667B7-D7E4-4EBE-9C34-4C9D0D419766}" vid="{22AF6718-0CF0-4E2C-8DB2-51160B3E6015}"/>
    </a:ext>
  </a:extLst>
</a:theme>
</file>

<file path=ppt/theme/theme3.xml><?xml version="1.0" encoding="utf-8"?>
<a:theme xmlns:a="http://schemas.openxmlformats.org/drawingml/2006/main" name="Intraservice rosa">
  <a:themeElements>
    <a:clrScheme name="Intraservice">
      <a:dk1>
        <a:srgbClr val="1F1F1F"/>
      </a:dk1>
      <a:lt1>
        <a:sysClr val="window" lastClr="FFFFFF"/>
      </a:lt1>
      <a:dk2>
        <a:srgbClr val="03434A"/>
      </a:dk2>
      <a:lt2>
        <a:srgbClr val="D1D9DC"/>
      </a:lt2>
      <a:accent1>
        <a:srgbClr val="6C1C3D"/>
      </a:accent1>
      <a:accent2>
        <a:srgbClr val="C0E4F2"/>
      </a:accent2>
      <a:accent3>
        <a:srgbClr val="F8CCDC"/>
      </a:accent3>
      <a:accent4>
        <a:srgbClr val="FFF3B0"/>
      </a:accent4>
      <a:accent5>
        <a:srgbClr val="1F1F1F"/>
      </a:accent5>
      <a:accent6>
        <a:srgbClr val="1F1F1F"/>
      </a:accent6>
      <a:hlink>
        <a:srgbClr val="06279E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40924-002-PPT mall utökad.pptx" id="{CC6667B7-D7E4-4EBE-9C34-4C9D0D419766}" vid="{AC57B0E1-8C22-42CA-BC44-0AC818E248E1}"/>
    </a:ext>
  </a:extLst>
</a:theme>
</file>

<file path=ppt/theme/theme4.xml><?xml version="1.0" encoding="utf-8"?>
<a:theme xmlns:a="http://schemas.openxmlformats.org/drawingml/2006/main" name="Intraservice turkos">
  <a:themeElements>
    <a:clrScheme name="Intraservice">
      <a:dk1>
        <a:srgbClr val="1F1F1F"/>
      </a:dk1>
      <a:lt1>
        <a:sysClr val="window" lastClr="FFFFFF"/>
      </a:lt1>
      <a:dk2>
        <a:srgbClr val="03434A"/>
      </a:dk2>
      <a:lt2>
        <a:srgbClr val="D1D9DC"/>
      </a:lt2>
      <a:accent1>
        <a:srgbClr val="6C1C3D"/>
      </a:accent1>
      <a:accent2>
        <a:srgbClr val="C0E4F2"/>
      </a:accent2>
      <a:accent3>
        <a:srgbClr val="F8CCDC"/>
      </a:accent3>
      <a:accent4>
        <a:srgbClr val="FFF3B0"/>
      </a:accent4>
      <a:accent5>
        <a:srgbClr val="1F1F1F"/>
      </a:accent5>
      <a:accent6>
        <a:srgbClr val="1F1F1F"/>
      </a:accent6>
      <a:hlink>
        <a:srgbClr val="06279E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40924-002-PPT mall utökad.pptx" id="{CC6667B7-D7E4-4EBE-9C34-4C9D0D419766}" vid="{9ED784B5-6CFC-4BD8-8983-B5590CA69ED3}"/>
    </a:ext>
  </a:extLst>
</a:theme>
</file>

<file path=ppt/theme/theme5.xml><?xml version="1.0" encoding="utf-8"?>
<a:theme xmlns:a="http://schemas.openxmlformats.org/drawingml/2006/main" name="Intraservice vinröd">
  <a:themeElements>
    <a:clrScheme name="Intraservice">
      <a:dk1>
        <a:srgbClr val="1F1F1F"/>
      </a:dk1>
      <a:lt1>
        <a:sysClr val="window" lastClr="FFFFFF"/>
      </a:lt1>
      <a:dk2>
        <a:srgbClr val="03434A"/>
      </a:dk2>
      <a:lt2>
        <a:srgbClr val="D1D9DC"/>
      </a:lt2>
      <a:accent1>
        <a:srgbClr val="6C1C3D"/>
      </a:accent1>
      <a:accent2>
        <a:srgbClr val="C0E4F2"/>
      </a:accent2>
      <a:accent3>
        <a:srgbClr val="F8CCDC"/>
      </a:accent3>
      <a:accent4>
        <a:srgbClr val="FFF3B0"/>
      </a:accent4>
      <a:accent5>
        <a:srgbClr val="1F1F1F"/>
      </a:accent5>
      <a:accent6>
        <a:srgbClr val="1F1F1F"/>
      </a:accent6>
      <a:hlink>
        <a:srgbClr val="06279E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40924-002-PPT mall utökad.pptx" id="{CC6667B7-D7E4-4EBE-9C34-4C9D0D419766}" vid="{10B74292-A4BC-47DF-B4BF-742A81B02B8A}"/>
    </a:ext>
  </a:extLst>
</a:theme>
</file>

<file path=ppt/theme/theme6.xml><?xml version="1.0" encoding="utf-8"?>
<a:theme xmlns:a="http://schemas.openxmlformats.org/drawingml/2006/main" name="Kompetenscenter för digitalisering">
  <a:themeElements>
    <a:clrScheme name="Intraservice">
      <a:dk1>
        <a:srgbClr val="1F1F1F"/>
      </a:dk1>
      <a:lt1>
        <a:sysClr val="window" lastClr="FFFFFF"/>
      </a:lt1>
      <a:dk2>
        <a:srgbClr val="03434A"/>
      </a:dk2>
      <a:lt2>
        <a:srgbClr val="D1D9DC"/>
      </a:lt2>
      <a:accent1>
        <a:srgbClr val="6C1C3D"/>
      </a:accent1>
      <a:accent2>
        <a:srgbClr val="C0E4F2"/>
      </a:accent2>
      <a:accent3>
        <a:srgbClr val="F8CCDC"/>
      </a:accent3>
      <a:accent4>
        <a:srgbClr val="FFF3B0"/>
      </a:accent4>
      <a:accent5>
        <a:srgbClr val="1F1F1F"/>
      </a:accent5>
      <a:accent6>
        <a:srgbClr val="1F1F1F"/>
      </a:accent6>
      <a:hlink>
        <a:srgbClr val="06279E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40924-002-PPT mall utökad.pptx" id="{CC6667B7-D7E4-4EBE-9C34-4C9D0D419766}" vid="{AF0B99A8-1822-4737-ABB5-9CFFCA397090}"/>
    </a:ext>
  </a:extLst>
</a:theme>
</file>

<file path=ppt/theme/theme7.xml><?xml version="1.0" encoding="utf-8"?>
<a:theme xmlns:a="http://schemas.openxmlformats.org/drawingml/2006/main" name="Office-tema">
  <a:themeElements>
    <a:clrScheme name="Göteborgs Stad Powerpoint">
      <a:dk1>
        <a:sysClr val="windowText" lastClr="000000"/>
      </a:dk1>
      <a:lt1>
        <a:sysClr val="window" lastClr="FFFFFF"/>
      </a:lt1>
      <a:dk2>
        <a:srgbClr val="495663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0FB4130-ECA3-4551-BAEB-24520F7806B7}">
  <we:reference id="2168fe81-07f3-4041-831f-380a3af458b5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2F7F377344846428CA94F618F40A695" ma:contentTypeVersion="6" ma:contentTypeDescription="Skapa ett nytt dokument." ma:contentTypeScope="" ma:versionID="30ee15ef6263ee17840da1ea8447caf5">
  <xsd:schema xmlns:xsd="http://www.w3.org/2001/XMLSchema" xmlns:xs="http://www.w3.org/2001/XMLSchema" xmlns:p="http://schemas.microsoft.com/office/2006/metadata/properties" xmlns:ns2="c7664c40-2282-4091-8dbd-ef2a033bee44" xmlns:ns3="19f980d0-008a-4712-a67d-e719d2f08371" targetNamespace="http://schemas.microsoft.com/office/2006/metadata/properties" ma:root="true" ma:fieldsID="9dd194a9147f38742fef99dd6f350258" ns2:_="" ns3:_="">
    <xsd:import namespace="c7664c40-2282-4091-8dbd-ef2a033bee44"/>
    <xsd:import namespace="19f980d0-008a-4712-a67d-e719d2f083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64c40-2282-4091-8dbd-ef2a033be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980d0-008a-4712-a67d-e719d2f0837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67BBE5-9F0A-4658-8316-D555917D3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64c40-2282-4091-8dbd-ef2a033bee44"/>
    <ds:schemaRef ds:uri="19f980d0-008a-4712-a67d-e719d2f083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FC52B6-C361-444E-AFD9-867278B8E99C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19f980d0-008a-4712-a67d-e719d2f08371"/>
    <ds:schemaRef ds:uri="c7664c40-2282-4091-8dbd-ef2a033bee44"/>
  </ds:schemaRefs>
</ds:datastoreItem>
</file>

<file path=customXml/itemProps3.xml><?xml version="1.0" encoding="utf-8"?>
<ds:datastoreItem xmlns:ds="http://schemas.openxmlformats.org/officeDocument/2006/customXml" ds:itemID="{982BC837-EEDE-407D-BAD2-EE54A3D596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236F9123</Template>
  <TotalTime>0</TotalTime>
  <Words>1350</Words>
  <Application>Microsoft Office PowerPoint</Application>
  <PresentationFormat>Bredbild</PresentationFormat>
  <Paragraphs>218</Paragraphs>
  <Slides>32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Calibri</vt:lpstr>
      <vt:lpstr>Open Sans</vt:lpstr>
      <vt:lpstr>Wingdings</vt:lpstr>
      <vt:lpstr>Fasta budskap</vt:lpstr>
      <vt:lpstr>Intraservice ljusblå</vt:lpstr>
      <vt:lpstr>Intraservice rosa</vt:lpstr>
      <vt:lpstr>Intraservice turkos</vt:lpstr>
      <vt:lpstr>Intraservice vinröd</vt:lpstr>
      <vt:lpstr>Kompetenscenter för digitalisering</vt:lpstr>
      <vt:lpstr>Stöd för hur du läser processen</vt:lpstr>
      <vt:lpstr>Syftet med stödet:</vt:lpstr>
      <vt:lpstr>Om processen</vt:lpstr>
      <vt:lpstr>Processens startsida och syftet med processen </vt:lpstr>
      <vt:lpstr>      Handläggningsperspektivet</vt:lpstr>
      <vt:lpstr>Delprocesser – klickbara </vt:lpstr>
      <vt:lpstr>Aktiviteternas start och slut </vt:lpstr>
      <vt:lpstr>Navigera med hjälp av brödsmulestigen</vt:lpstr>
      <vt:lpstr>Brödsmulestigen från processens startsida</vt:lpstr>
      <vt:lpstr>Navigera med hjälp av brödsmulestigen </vt:lpstr>
      <vt:lpstr>Menyraden</vt:lpstr>
      <vt:lpstr>Generellt om menyraden</vt:lpstr>
      <vt:lpstr>Dokumentstruktur Socialförvaltningarnas dokument i menyraden  </vt:lpstr>
      <vt:lpstr>Dokumentstruktur regionala dokument i menyraden </vt:lpstr>
      <vt:lpstr>Dokumentstruktur nationella dokument i menyraden</vt:lpstr>
      <vt:lpstr>Treservastöd i menyraden </vt:lpstr>
      <vt:lpstr>Hjälp i menyraden </vt:lpstr>
      <vt:lpstr>Sökfunktion</vt:lpstr>
      <vt:lpstr>Hantera avvikelser i menyraden</vt:lpstr>
      <vt:lpstr>Speciallagstiftning</vt:lpstr>
      <vt:lpstr>Styrande dokument tillhörande processen med koppling till speciallagstiftning</vt:lpstr>
      <vt:lpstr>Angränsande processer</vt:lpstr>
      <vt:lpstr>Angränsande processer</vt:lpstr>
      <vt:lpstr>Lager för symbolen: roll</vt:lpstr>
      <vt:lpstr>Lager för symbolen roll </vt:lpstr>
      <vt:lpstr>Namnsättning av objekten</vt:lpstr>
      <vt:lpstr>Symbolen process/delprocess</vt:lpstr>
      <vt:lpstr>Aktivitet</vt:lpstr>
      <vt:lpstr>Överlämningspunkt/input/output/verksamhetsobjekt/trigger/resultat</vt:lpstr>
      <vt:lpstr>Val/beslut</vt:lpstr>
      <vt:lpstr>Roll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Åse Fredrikson</dc:creator>
  <cp:lastModifiedBy>Karin Jämting</cp:lastModifiedBy>
  <cp:revision>52</cp:revision>
  <dcterms:created xsi:type="dcterms:W3CDTF">2025-06-04T06:58:40Z</dcterms:created>
  <dcterms:modified xsi:type="dcterms:W3CDTF">2025-12-03T10:15:59Z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0x010100F2F7F377344846428CA94F618F40A695</vt:lpwstr>
  </property>
</Properties>
</file>